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9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5" r:id="rId58"/>
    <p:sldId id="316" r:id="rId59"/>
    <p:sldId id="317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</p:sldIdLst>
  <p:sldSz cx="12192000" cy="6858000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Garamond" panose="02020404030301010803" pitchFamily="18" charset="0"/>
      <p:regular r:id="rId86"/>
      <p:bold r:id="rId87"/>
      <p:italic r:id="rId88"/>
      <p:boldItalic r:id="rId89"/>
    </p:embeddedFont>
    <p:embeddedFont>
      <p:font typeface="Inter" panose="020B0604020202020204" charset="0"/>
      <p:regular r:id="rId90"/>
      <p:bold r:id="rId91"/>
    </p:embeddedFont>
    <p:embeddedFont>
      <p:font typeface="Spectral" panose="020B0604020202020204" charset="0"/>
      <p:regular r:id="rId92"/>
      <p:bold r:id="rId93"/>
      <p:italic r:id="rId94"/>
      <p:boldItalic r:id="rId95"/>
    </p:embeddedFont>
    <p:embeddedFont>
      <p:font typeface="Spectral Light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EF0EF2-7E87-44F5-B9F7-039DCC085FEE}">
  <a:tblStyle styleId="{FAEF0EF2-7E87-44F5-B9F7-039DCC085FE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27" autoAdjust="0"/>
  </p:normalViewPr>
  <p:slideViewPr>
    <p:cSldViewPr snapToGrid="0">
      <p:cViewPr varScale="1">
        <p:scale>
          <a:sx n="53" d="100"/>
          <a:sy n="53" d="100"/>
        </p:scale>
        <p:origin x="115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8" name="Google Shape;26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9" name="Google Shape;26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5" name="Google Shape;27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1" name="Google Shape;27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8" name="Google Shape;27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7" name="Google Shape;27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4" name="Google Shape;27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look at the words themselves</a:t>
            </a:r>
            <a:endParaRPr/>
          </a:p>
        </p:txBody>
      </p:sp>
      <p:sp>
        <p:nvSpPr>
          <p:cNvPr id="2782" name="Google Shape;27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4" name="Google Shape;27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1" name="Google Shape;28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8" name="Google Shape;28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0" name="Google Shape;282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6" name="Google Shape;26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7" name="Google Shape;28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4" name="Google Shape;283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1" name="Google Shape;284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8" name="Google Shape;284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5" name="Google Shape;285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856" name="Google Shape;285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2" name="Google Shape;286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148a33a245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9" name="Google Shape;2869;g148a33a24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5" name="Google Shape;287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6" name="Google Shape;2876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4" name="Google Shape;288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5" name="Google Shape;289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6" name="Google Shape;289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3" name="Google Shape;26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644" name="Google Shape;264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4" name="Google Shape;290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2" name="Google Shape;291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913" name="Google Shape;291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5" name="Google Shape;29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2" name="Google Shape;293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2" name="Google Shape;29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0" name="Google Shape;295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6" name="Google Shape;300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4" name="Google Shape;3084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085" name="Google Shape;3085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3" name="Google Shape;309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2" name="Google Shape;310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5" name="Google Shape;26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2" name="Google Shape;3112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3" name="Google Shape;31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3" name="Google Shape;312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124" name="Google Shape;312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0" name="Google Shape;3130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1" name="Google Shape;3131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g148a33a245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0" name="Google Shape;3140;g148a33a245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6" name="Google Shape;314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4" name="Google Shape;315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0" name="Google Shape;317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7" name="Google Shape;317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4" name="Google Shape;3184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185" name="Google Shape;3185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3" name="Google Shape;319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4" name="Google Shape;26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0" name="Google Shape;321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7" name="Google Shape;321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Google Shape;322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3" name="Google Shape;3223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224" name="Google Shape;3224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else?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0" name="Google Shape;323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4" name="Google Shape;324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1" name="Google Shape;3251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252" name="Google Shape;3252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2" name="Google Shape;3262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263" name="Google Shape;326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2" name="Google Shape;328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283" name="Google Shape;3283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6" name="Google Shape;329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3" name="Google Shape;330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7" name="Google Shape;26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2" name="Google Shape;332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Google Shape;332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6" name="Google Shape;333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5" name="Google Shape;334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2" name="Google Shape;335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0" name="Google Shape;336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Google Shape;336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0" name="Google Shape;338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g148195058e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7" name="Google Shape;3397;g148195058e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148a2614ca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6" name="Google Shape;3406;g148a2614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7" name="Google Shape;27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148a2614ca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g148a2614c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48a2614ca2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3" name="Google Shape;3423;g148a2614ca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148a2614ca2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g148a2614ca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g148a2614ca2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9" name="Google Shape;3439;g148a2614ca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48a2614ca2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g148a2614ca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148a2614ca2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g148a2614ca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152565bfdc5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152565bfdc5_0_4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g152565bfdc5_0_4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152565bfdc5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152565bfdc5_0_7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g152565bfdc5_0_7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5" name="Google Shape;3485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2" name="Google Shape;349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3" name="Google Shape;27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4" name="Google Shape;27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3" name="Google Shape;27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_1">
  <p:cSld name="Divider Slid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213241" cy="6870044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" name="Google Shape;13;p2"/>
          <p:cNvSpPr txBox="1"/>
          <p:nvPr/>
        </p:nvSpPr>
        <p:spPr>
          <a:xfrm>
            <a:off x="10604801" y="5925189"/>
            <a:ext cx="1132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5" name="Google Shape;15;p2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79" name="Google Shape;79;p2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_9">
  <p:cSld name="Cover Slide_9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/>
          <p:nvPr/>
        </p:nvSpPr>
        <p:spPr>
          <a:xfrm>
            <a:off x="571591" y="5790432"/>
            <a:ext cx="10185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654" name="Google Shape;654;p11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655" name="Google Shape;655;p11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656" name="Google Shape;656;p11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07" name="Google Shape;707;p11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08" name="Google Shape;708;p11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09" name="Google Shape;709;p11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10" name="Google Shape;710;p11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11" name="Google Shape;711;p11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12" name="Google Shape;712;p11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14" name="Google Shape;714;p11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15" name="Google Shape;715;p11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16" name="Google Shape;716;p11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17" name="Google Shape;717;p11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19" name="Google Shape;719;p11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720" name="Google Shape;720;p11"/>
          <p:cNvSpPr/>
          <p:nvPr/>
        </p:nvSpPr>
        <p:spPr>
          <a:xfrm>
            <a:off x="12026796" y="385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21" name="Google Shape;721;p11"/>
          <p:cNvSpPr txBox="1"/>
          <p:nvPr/>
        </p:nvSpPr>
        <p:spPr>
          <a:xfrm>
            <a:off x="10604801" y="5925189"/>
            <a:ext cx="10647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1">
  <p:cSld name="Title Slide_1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"/>
          <p:cNvSpPr>
            <a:spLocks noGrp="1"/>
          </p:cNvSpPr>
          <p:nvPr>
            <p:ph type="pic" idx="2"/>
          </p:nvPr>
        </p:nvSpPr>
        <p:spPr>
          <a:xfrm>
            <a:off x="8131648" y="962"/>
            <a:ext cx="4060500" cy="6857100"/>
          </a:xfrm>
          <a:prstGeom prst="rect">
            <a:avLst/>
          </a:prstGeom>
          <a:noFill/>
          <a:ln>
            <a:noFill/>
          </a:ln>
        </p:spPr>
      </p:sp>
      <p:sp>
        <p:nvSpPr>
          <p:cNvPr id="724" name="Google Shape;724;p12"/>
          <p:cNvSpPr/>
          <p:nvPr/>
        </p:nvSpPr>
        <p:spPr>
          <a:xfrm>
            <a:off x="6968286" y="0"/>
            <a:ext cx="1165388" cy="6870044"/>
          </a:xfrm>
          <a:custGeom>
            <a:avLst/>
            <a:gdLst/>
            <a:ahLst/>
            <a:cxnLst/>
            <a:rect l="l" t="t" r="r" b="b"/>
            <a:pathLst>
              <a:path w="1918334" h="11308715" extrusionOk="0">
                <a:moveTo>
                  <a:pt x="1917826" y="0"/>
                </a:moveTo>
                <a:lnTo>
                  <a:pt x="0" y="0"/>
                </a:lnTo>
                <a:lnTo>
                  <a:pt x="0" y="11308556"/>
                </a:lnTo>
                <a:lnTo>
                  <a:pt x="1917826" y="11308556"/>
                </a:lnTo>
                <a:lnTo>
                  <a:pt x="19178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25" name="Google Shape;725;p12"/>
          <p:cNvSpPr txBox="1">
            <a:spLocks noGrp="1"/>
          </p:cNvSpPr>
          <p:nvPr>
            <p:ph type="title"/>
          </p:nvPr>
        </p:nvSpPr>
        <p:spPr>
          <a:xfrm>
            <a:off x="504470" y="2197010"/>
            <a:ext cx="5524500" cy="13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2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727" name="Google Shape;727;p12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69" name="Google Shape;769;p12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84" name="Google Shape;784;p12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86" name="Google Shape;786;p12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87" name="Google Shape;787;p12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88" name="Google Shape;788;p12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89" name="Google Shape;789;p12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90" name="Google Shape;790;p12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2">
  <p:cSld name="Title Slide_2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"/>
          <p:cNvSpPr/>
          <p:nvPr/>
        </p:nvSpPr>
        <p:spPr>
          <a:xfrm>
            <a:off x="4629446" y="1142920"/>
            <a:ext cx="7563260" cy="5725101"/>
          </a:xfrm>
          <a:custGeom>
            <a:avLst/>
            <a:gdLst/>
            <a:ahLst/>
            <a:cxnLst/>
            <a:rect l="l" t="t" r="r" b="b"/>
            <a:pathLst>
              <a:path w="12449810" h="9424035" extrusionOk="0">
                <a:moveTo>
                  <a:pt x="0" y="9423796"/>
                </a:moveTo>
                <a:lnTo>
                  <a:pt x="12449327" y="9423796"/>
                </a:lnTo>
                <a:lnTo>
                  <a:pt x="12449327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93" name="Google Shape;793;p13"/>
          <p:cNvSpPr/>
          <p:nvPr/>
        </p:nvSpPr>
        <p:spPr>
          <a:xfrm>
            <a:off x="4629446" y="0"/>
            <a:ext cx="7563260" cy="1145328"/>
          </a:xfrm>
          <a:custGeom>
            <a:avLst/>
            <a:gdLst/>
            <a:ahLst/>
            <a:cxnLst/>
            <a:rect l="l" t="t" r="r" b="b"/>
            <a:pathLst>
              <a:path w="12449810" h="1885314" extrusionOk="0">
                <a:moveTo>
                  <a:pt x="0" y="1884759"/>
                </a:moveTo>
                <a:lnTo>
                  <a:pt x="12449327" y="1884759"/>
                </a:lnTo>
                <a:lnTo>
                  <a:pt x="12449327" y="0"/>
                </a:lnTo>
                <a:lnTo>
                  <a:pt x="0" y="0"/>
                </a:lnTo>
                <a:lnTo>
                  <a:pt x="0" y="18847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94" name="Google Shape;794;p13"/>
          <p:cNvSpPr/>
          <p:nvPr/>
        </p:nvSpPr>
        <p:spPr>
          <a:xfrm>
            <a:off x="4464241" y="385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95" name="Google Shape;795;p13"/>
          <p:cNvSpPr>
            <a:spLocks noGrp="1"/>
          </p:cNvSpPr>
          <p:nvPr>
            <p:ph type="pic" idx="2"/>
          </p:nvPr>
        </p:nvSpPr>
        <p:spPr>
          <a:xfrm>
            <a:off x="1" y="0"/>
            <a:ext cx="4468500" cy="6857100"/>
          </a:xfrm>
          <a:prstGeom prst="rect">
            <a:avLst/>
          </a:prstGeom>
          <a:noFill/>
          <a:ln>
            <a:noFill/>
          </a:ln>
        </p:spPr>
      </p:sp>
      <p:sp>
        <p:nvSpPr>
          <p:cNvPr id="796" name="Google Shape;796;p13"/>
          <p:cNvSpPr txBox="1">
            <a:spLocks noGrp="1"/>
          </p:cNvSpPr>
          <p:nvPr>
            <p:ph type="title"/>
          </p:nvPr>
        </p:nvSpPr>
        <p:spPr>
          <a:xfrm>
            <a:off x="5216353" y="2197010"/>
            <a:ext cx="5524500" cy="13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797" name="Google Shape;797;p13"/>
          <p:cNvGrpSpPr/>
          <p:nvPr/>
        </p:nvGrpSpPr>
        <p:grpSpPr>
          <a:xfrm>
            <a:off x="9251387" y="5728006"/>
            <a:ext cx="2297304" cy="565564"/>
            <a:chOff x="942530" y="948344"/>
            <a:chExt cx="3788430" cy="932658"/>
          </a:xfrm>
        </p:grpSpPr>
        <p:sp>
          <p:nvSpPr>
            <p:cNvPr id="798" name="Google Shape;798;p13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799" name="Google Shape;799;p13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00" name="Google Shape;800;p13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01" name="Google Shape;801;p13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02" name="Google Shape;802;p13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03" name="Google Shape;803;p13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04" name="Google Shape;804;p13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05" name="Google Shape;805;p13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06" name="Google Shape;806;p13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07" name="Google Shape;807;p13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08" name="Google Shape;808;p13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09" name="Google Shape;809;p13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10" name="Google Shape;810;p13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11" name="Google Shape;811;p13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12" name="Google Shape;812;p13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17" name="Google Shape;817;p13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20" name="Google Shape;820;p13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21" name="Google Shape;821;p13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23" name="Google Shape;823;p13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24" name="Google Shape;824;p13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44" name="Google Shape;844;p13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3">
  <p:cSld name="Title Slide_3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"/>
          <p:cNvSpPr/>
          <p:nvPr/>
        </p:nvSpPr>
        <p:spPr>
          <a:xfrm>
            <a:off x="4464241" y="385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64" name="Google Shape;864;p14"/>
          <p:cNvSpPr>
            <a:spLocks noGrp="1"/>
          </p:cNvSpPr>
          <p:nvPr>
            <p:ph type="pic" idx="2"/>
          </p:nvPr>
        </p:nvSpPr>
        <p:spPr>
          <a:xfrm>
            <a:off x="1" y="0"/>
            <a:ext cx="4468500" cy="6857100"/>
          </a:xfrm>
          <a:prstGeom prst="rect">
            <a:avLst/>
          </a:prstGeom>
          <a:noFill/>
          <a:ln>
            <a:noFill/>
          </a:ln>
        </p:spPr>
      </p:sp>
      <p:sp>
        <p:nvSpPr>
          <p:cNvPr id="865" name="Google Shape;865;p14"/>
          <p:cNvSpPr txBox="1">
            <a:spLocks noGrp="1"/>
          </p:cNvSpPr>
          <p:nvPr>
            <p:ph type="title"/>
          </p:nvPr>
        </p:nvSpPr>
        <p:spPr>
          <a:xfrm>
            <a:off x="5216353" y="2197010"/>
            <a:ext cx="5524500" cy="13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9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866" name="Google Shape;866;p14"/>
          <p:cNvGrpSpPr/>
          <p:nvPr/>
        </p:nvGrpSpPr>
        <p:grpSpPr>
          <a:xfrm>
            <a:off x="9252881" y="5727269"/>
            <a:ext cx="2297304" cy="565564"/>
            <a:chOff x="942530" y="948344"/>
            <a:chExt cx="3788430" cy="932658"/>
          </a:xfrm>
        </p:grpSpPr>
        <p:sp>
          <p:nvSpPr>
            <p:cNvPr id="867" name="Google Shape;867;p14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25" name="Google Shape;925;p14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_6">
  <p:cSld name="Divider Slide_6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5"/>
          <p:cNvSpPr/>
          <p:nvPr/>
        </p:nvSpPr>
        <p:spPr>
          <a:xfrm>
            <a:off x="9875920" y="0"/>
            <a:ext cx="2320361" cy="6870044"/>
          </a:xfrm>
          <a:custGeom>
            <a:avLst/>
            <a:gdLst/>
            <a:ahLst/>
            <a:cxnLst/>
            <a:rect l="l" t="t" r="r" b="b"/>
            <a:pathLst>
              <a:path w="3819525" h="11308715" extrusionOk="0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33" name="Google Shape;933;p15"/>
          <p:cNvSpPr txBox="1"/>
          <p:nvPr/>
        </p:nvSpPr>
        <p:spPr>
          <a:xfrm>
            <a:off x="10604801" y="5925189"/>
            <a:ext cx="1132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934" name="Google Shape;934;p15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935" name="Google Shape;935;p15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936" name="Google Shape;936;p15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75" name="Google Shape;975;p15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76" name="Google Shape;976;p15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0" name="Google Shape;990;p15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8" name="Google Shape;998;p15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_2">
  <p:cSld name="Divider Slide_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6"/>
          <p:cNvSpPr/>
          <p:nvPr/>
        </p:nvSpPr>
        <p:spPr>
          <a:xfrm>
            <a:off x="0" y="0"/>
            <a:ext cx="12213241" cy="6870044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02" name="Google Shape;1002;p16"/>
          <p:cNvSpPr/>
          <p:nvPr/>
        </p:nvSpPr>
        <p:spPr>
          <a:xfrm>
            <a:off x="9875920" y="0"/>
            <a:ext cx="2320361" cy="6870044"/>
          </a:xfrm>
          <a:custGeom>
            <a:avLst/>
            <a:gdLst/>
            <a:ahLst/>
            <a:cxnLst/>
            <a:rect l="l" t="t" r="r" b="b"/>
            <a:pathLst>
              <a:path w="3819525" h="11308715" extrusionOk="0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03" name="Google Shape;1003;p16"/>
          <p:cNvSpPr txBox="1"/>
          <p:nvPr/>
        </p:nvSpPr>
        <p:spPr>
          <a:xfrm>
            <a:off x="10604801" y="5925189"/>
            <a:ext cx="1132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pSp>
        <p:nvGrpSpPr>
          <p:cNvPr id="1004" name="Google Shape;1004;p16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005" name="Google Shape;1005;p16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1069" name="Google Shape;1069;p16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_3">
  <p:cSld name="Divider Slide_3"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7"/>
          <p:cNvSpPr/>
          <p:nvPr/>
        </p:nvSpPr>
        <p:spPr>
          <a:xfrm>
            <a:off x="0" y="0"/>
            <a:ext cx="9700228" cy="6870044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72" name="Google Shape;1072;p17"/>
          <p:cNvSpPr/>
          <p:nvPr/>
        </p:nvSpPr>
        <p:spPr>
          <a:xfrm>
            <a:off x="9710820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73" name="Google Shape;1073;p17"/>
          <p:cNvSpPr txBox="1"/>
          <p:nvPr/>
        </p:nvSpPr>
        <p:spPr>
          <a:xfrm>
            <a:off x="10604801" y="5925189"/>
            <a:ext cx="10986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pSp>
        <p:nvGrpSpPr>
          <p:cNvPr id="1074" name="Google Shape;1074;p17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075" name="Google Shape;1075;p17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92" name="Google Shape;1092;p17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93" name="Google Shape;1093;p17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96" name="Google Shape;1096;p17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97" name="Google Shape;1097;p17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35" name="Google Shape;1135;p17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36" name="Google Shape;1136;p17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37" name="Google Shape;1137;p17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38" name="Google Shape;1138;p17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1139" name="Google Shape;1139;p17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_4">
  <p:cSld name="Divider Slide_4"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8"/>
          <p:cNvSpPr txBox="1"/>
          <p:nvPr/>
        </p:nvSpPr>
        <p:spPr>
          <a:xfrm>
            <a:off x="6379062" y="5925192"/>
            <a:ext cx="10185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pSp>
        <p:nvGrpSpPr>
          <p:cNvPr id="1142" name="Google Shape;1142;p18"/>
          <p:cNvGrpSpPr/>
          <p:nvPr/>
        </p:nvGrpSpPr>
        <p:grpSpPr>
          <a:xfrm>
            <a:off x="0" y="0"/>
            <a:ext cx="12191230" cy="6857821"/>
            <a:chOff x="0" y="0"/>
            <a:chExt cx="20104271" cy="11309071"/>
          </a:xfrm>
        </p:grpSpPr>
        <p:sp>
          <p:nvSpPr>
            <p:cNvPr id="1143" name="Google Shape;1143;p18"/>
            <p:cNvSpPr/>
            <p:nvPr/>
          </p:nvSpPr>
          <p:spPr>
            <a:xfrm>
              <a:off x="0" y="8481417"/>
              <a:ext cx="19832320" cy="2827654"/>
            </a:xfrm>
            <a:custGeom>
              <a:avLst/>
              <a:gdLst/>
              <a:ahLst/>
              <a:cxnLst/>
              <a:rect l="l" t="t" r="r" b="b"/>
              <a:pathLst>
                <a:path w="19832320" h="2827654" extrusionOk="0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44" name="Google Shape;1144;p18"/>
            <p:cNvSpPr/>
            <p:nvPr/>
          </p:nvSpPr>
          <p:spPr>
            <a:xfrm>
              <a:off x="0" y="0"/>
              <a:ext cx="19832320" cy="8481695"/>
            </a:xfrm>
            <a:custGeom>
              <a:avLst/>
              <a:gdLst/>
              <a:ahLst/>
              <a:cxnLst/>
              <a:rect l="l" t="t" r="r" b="b"/>
              <a:pathLst>
                <a:path w="19832320" h="8481695" extrusionOk="0">
                  <a:moveTo>
                    <a:pt x="19831856" y="0"/>
                  </a:moveTo>
                  <a:lnTo>
                    <a:pt x="0" y="0"/>
                  </a:lnTo>
                  <a:lnTo>
                    <a:pt x="0" y="8481417"/>
                  </a:lnTo>
                  <a:lnTo>
                    <a:pt x="19831856" y="8481417"/>
                  </a:lnTo>
                  <a:lnTo>
                    <a:pt x="198318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45" name="Google Shape;1145;p18"/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 extrusionOk="0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1146" name="Google Shape;1146;p18"/>
          <p:cNvSpPr txBox="1"/>
          <p:nvPr/>
        </p:nvSpPr>
        <p:spPr>
          <a:xfrm>
            <a:off x="10604801" y="5925189"/>
            <a:ext cx="1081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147" name="Google Shape;1147;p18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148" name="Google Shape;1148;p18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149" name="Google Shape;1149;p18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81" name="Google Shape;1181;p18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82" name="Google Shape;1182;p18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83" name="Google Shape;1183;p18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87" name="Google Shape;1187;p18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92" name="Google Shape;1192;p18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93" name="Google Shape;1193;p18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94" name="Google Shape;1194;p18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95" name="Google Shape;1195;p18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96" name="Google Shape;1196;p18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00" name="Google Shape;1200;p18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02" name="Google Shape;1202;p18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_7">
  <p:cSld name="Divider Slide_7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9"/>
          <p:cNvSpPr txBox="1"/>
          <p:nvPr/>
        </p:nvSpPr>
        <p:spPr>
          <a:xfrm>
            <a:off x="6379062" y="5925192"/>
            <a:ext cx="10185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pSp>
        <p:nvGrpSpPr>
          <p:cNvPr id="1215" name="Google Shape;1215;p19"/>
          <p:cNvGrpSpPr/>
          <p:nvPr/>
        </p:nvGrpSpPr>
        <p:grpSpPr>
          <a:xfrm>
            <a:off x="0" y="0"/>
            <a:ext cx="12191230" cy="6857821"/>
            <a:chOff x="0" y="0"/>
            <a:chExt cx="20104271" cy="11309071"/>
          </a:xfrm>
        </p:grpSpPr>
        <p:sp>
          <p:nvSpPr>
            <p:cNvPr id="1216" name="Google Shape;1216;p19"/>
            <p:cNvSpPr/>
            <p:nvPr/>
          </p:nvSpPr>
          <p:spPr>
            <a:xfrm>
              <a:off x="0" y="8481417"/>
              <a:ext cx="19832320" cy="2827654"/>
            </a:xfrm>
            <a:custGeom>
              <a:avLst/>
              <a:gdLst/>
              <a:ahLst/>
              <a:cxnLst/>
              <a:rect l="l" t="t" r="r" b="b"/>
              <a:pathLst>
                <a:path w="19832320" h="2827654" extrusionOk="0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 extrusionOk="0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1218" name="Google Shape;1218;p19"/>
          <p:cNvSpPr txBox="1"/>
          <p:nvPr/>
        </p:nvSpPr>
        <p:spPr>
          <a:xfrm>
            <a:off x="10604801" y="5925189"/>
            <a:ext cx="11151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219" name="Google Shape;1219;p19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220" name="Google Shape;1220;p19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221" name="Google Shape;1221;p19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22" name="Google Shape;1222;p19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29" name="Google Shape;1229;p19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34" name="Google Shape;1234;p19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35" name="Google Shape;1235;p19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36" name="Google Shape;1236;p19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38" name="Google Shape;1238;p19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39" name="Google Shape;1239;p19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40" name="Google Shape;1240;p19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41" name="Google Shape;1241;p19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42" name="Google Shape;1242;p19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43" name="Google Shape;1243;p19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45" name="Google Shape;1245;p19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49" name="Google Shape;1249;p19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50" name="Google Shape;1250;p19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51" name="Google Shape;1251;p19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52" name="Google Shape;1252;p19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53" name="Google Shape;1253;p19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55" name="Google Shape;1255;p19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58" name="Google Shape;1258;p19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59" name="Google Shape;1259;p19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60" name="Google Shape;1260;p19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61" name="Google Shape;1261;p19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62" name="Google Shape;1262;p19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63" name="Google Shape;1263;p19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64" name="Google Shape;1264;p19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65" name="Google Shape;1265;p19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66" name="Google Shape;1266;p19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67" name="Google Shape;1267;p19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68" name="Google Shape;1268;p19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69" name="Google Shape;1269;p19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70" name="Google Shape;1270;p19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71" name="Google Shape;1271;p19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72" name="Google Shape;1272;p19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73" name="Google Shape;1273;p19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74" name="Google Shape;1274;p19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75" name="Google Shape;1275;p19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76" name="Google Shape;1276;p19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77" name="Google Shape;1277;p19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78" name="Google Shape;1278;p19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79" name="Google Shape;1279;p19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80" name="Google Shape;1280;p19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81" name="Google Shape;1281;p19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82" name="Google Shape;1282;p19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83" name="Google Shape;1283;p19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84" name="Google Shape;1284;p19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_5">
  <p:cSld name="Divider Slide_5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0"/>
          <p:cNvSpPr txBox="1"/>
          <p:nvPr/>
        </p:nvSpPr>
        <p:spPr>
          <a:xfrm>
            <a:off x="10604798" y="5925192"/>
            <a:ext cx="10185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1287" name="Google Shape;128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851" y="-13477"/>
            <a:ext cx="12191146" cy="6857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8" name="Google Shape;1288;p20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289" name="Google Shape;1289;p20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07" name="Google Shape;1307;p20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08" name="Google Shape;1308;p20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09" name="Google Shape;1309;p20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10" name="Google Shape;1310;p20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11" name="Google Shape;1311;p20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12" name="Google Shape;1312;p20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13" name="Google Shape;1313;p20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14" name="Google Shape;1314;p20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16" name="Google Shape;1316;p20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17" name="Google Shape;1317;p20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18" name="Google Shape;1318;p20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19" name="Google Shape;1319;p20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21" name="Google Shape;1321;p20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24" name="Google Shape;1324;p20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25" name="Google Shape;1325;p20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26" name="Google Shape;1326;p20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27" name="Google Shape;1327;p20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28" name="Google Shape;1328;p20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29" name="Google Shape;1329;p20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30" name="Google Shape;1330;p20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31" name="Google Shape;1331;p20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32" name="Google Shape;1332;p20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33" name="Google Shape;1333;p20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34" name="Google Shape;1334;p20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35" name="Google Shape;1335;p20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36" name="Google Shape;1336;p20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37" name="Google Shape;1337;p20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38" name="Google Shape;1338;p20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39" name="Google Shape;1339;p20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40" name="Google Shape;1340;p20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41" name="Google Shape;1341;p20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42" name="Google Shape;1342;p20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43" name="Google Shape;1343;p20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44" name="Google Shape;1344;p20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45" name="Google Shape;1345;p20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46" name="Google Shape;1346;p20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47" name="Google Shape;1347;p20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48" name="Google Shape;1348;p20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49" name="Google Shape;1349;p20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50" name="Google Shape;1350;p20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51" name="Google Shape;1351;p20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52" name="Google Shape;1352;p20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1353" name="Google Shape;1353;p20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20"/>
          <p:cNvSpPr txBox="1"/>
          <p:nvPr/>
        </p:nvSpPr>
        <p:spPr>
          <a:xfrm>
            <a:off x="10697223" y="6017604"/>
            <a:ext cx="10986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_1">
  <p:cSld name="Cover Slide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/>
          <p:nvPr/>
        </p:nvSpPr>
        <p:spPr>
          <a:xfrm>
            <a:off x="5805233" y="4571679"/>
            <a:ext cx="4660396" cy="2290272"/>
          </a:xfrm>
          <a:custGeom>
            <a:avLst/>
            <a:gdLst/>
            <a:ahLst/>
            <a:cxnLst/>
            <a:rect l="l" t="t" r="r" b="b"/>
            <a:pathLst>
              <a:path w="7671434" h="3769995" extrusionOk="0">
                <a:moveTo>
                  <a:pt x="0" y="3769518"/>
                </a:moveTo>
                <a:lnTo>
                  <a:pt x="7671305" y="3769518"/>
                </a:lnTo>
                <a:lnTo>
                  <a:pt x="7671305" y="0"/>
                </a:lnTo>
                <a:lnTo>
                  <a:pt x="0" y="0"/>
                </a:lnTo>
                <a:lnTo>
                  <a:pt x="0" y="37695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2" name="Google Shape;82;p3"/>
          <p:cNvSpPr/>
          <p:nvPr/>
        </p:nvSpPr>
        <p:spPr>
          <a:xfrm>
            <a:off x="10457446" y="4571679"/>
            <a:ext cx="1737860" cy="2290272"/>
          </a:xfrm>
          <a:custGeom>
            <a:avLst/>
            <a:gdLst/>
            <a:ahLst/>
            <a:cxnLst/>
            <a:rect l="l" t="t" r="r" b="b"/>
            <a:pathLst>
              <a:path w="2860675" h="3769995" extrusionOk="0">
                <a:moveTo>
                  <a:pt x="2860206" y="0"/>
                </a:moveTo>
                <a:lnTo>
                  <a:pt x="0" y="0"/>
                </a:lnTo>
                <a:lnTo>
                  <a:pt x="0" y="3769518"/>
                </a:lnTo>
                <a:lnTo>
                  <a:pt x="2860206" y="3769518"/>
                </a:lnTo>
                <a:lnTo>
                  <a:pt x="28602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3" name="Google Shape;83;p3"/>
          <p:cNvSpPr txBox="1"/>
          <p:nvPr/>
        </p:nvSpPr>
        <p:spPr>
          <a:xfrm>
            <a:off x="6379057" y="5925189"/>
            <a:ext cx="1111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84" name="Google Shape;84;p3"/>
          <p:cNvSpPr>
            <a:spLocks noGrp="1"/>
          </p:cNvSpPr>
          <p:nvPr>
            <p:ph type="pic" idx="2"/>
          </p:nvPr>
        </p:nvSpPr>
        <p:spPr>
          <a:xfrm>
            <a:off x="5805256" y="0"/>
            <a:ext cx="6386700" cy="45717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87" name="Google Shape;87;p3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Slide_1">
  <p:cSld name="Text Only Slide_1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1"/>
          <p:cNvSpPr txBox="1"/>
          <p:nvPr/>
        </p:nvSpPr>
        <p:spPr>
          <a:xfrm>
            <a:off x="10604798" y="5925192"/>
            <a:ext cx="10185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357" name="Google Shape;1357;p21"/>
          <p:cNvSpPr/>
          <p:nvPr/>
        </p:nvSpPr>
        <p:spPr>
          <a:xfrm>
            <a:off x="12026899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58" name="Google Shape;1358;p21"/>
          <p:cNvSpPr txBox="1">
            <a:spLocks noGrp="1"/>
          </p:cNvSpPr>
          <p:nvPr>
            <p:ph type="body" idx="1"/>
          </p:nvPr>
        </p:nvSpPr>
        <p:spPr>
          <a:xfrm>
            <a:off x="568634" y="1699535"/>
            <a:ext cx="10980300" cy="3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700" b="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500" b="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9" name="Google Shape;1359;p21"/>
          <p:cNvSpPr txBox="1">
            <a:spLocks noGrp="1"/>
          </p:cNvSpPr>
          <p:nvPr>
            <p:ph type="title"/>
          </p:nvPr>
        </p:nvSpPr>
        <p:spPr>
          <a:xfrm>
            <a:off x="520159" y="627293"/>
            <a:ext cx="9226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360" name="Google Shape;1360;p21"/>
          <p:cNvGrpSpPr/>
          <p:nvPr/>
        </p:nvGrpSpPr>
        <p:grpSpPr>
          <a:xfrm>
            <a:off x="571550" y="5728006"/>
            <a:ext cx="2297304" cy="565564"/>
            <a:chOff x="942530" y="948344"/>
            <a:chExt cx="3788430" cy="932658"/>
          </a:xfrm>
        </p:grpSpPr>
        <p:sp>
          <p:nvSpPr>
            <p:cNvPr id="1361" name="Google Shape;1361;p21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8" name="Google Shape;1378;p21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9" name="Google Shape;1379;p21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1" name="Google Shape;1381;p21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5" name="Google Shape;1385;p21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9" name="Google Shape;1389;p21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91" name="Google Shape;1391;p21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93" name="Google Shape;1393;p21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95" name="Google Shape;1395;p21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97" name="Google Shape;1397;p21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98" name="Google Shape;1398;p21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99" name="Google Shape;1399;p21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00" name="Google Shape;1400;p21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01" name="Google Shape;1401;p21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03" name="Google Shape;1403;p21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04" name="Google Shape;1404;p21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05" name="Google Shape;1405;p21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06" name="Google Shape;1406;p21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07" name="Google Shape;1407;p21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08" name="Google Shape;1408;p21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09" name="Google Shape;1409;p21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10" name="Google Shape;1410;p21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11" name="Google Shape;1411;p21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12" name="Google Shape;1412;p21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13" name="Google Shape;1413;p21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14" name="Google Shape;1414;p21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15" name="Google Shape;1415;p21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16" name="Google Shape;1416;p21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17" name="Google Shape;1417;p21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18" name="Google Shape;1418;p21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19" name="Google Shape;1419;p21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20" name="Google Shape;1420;p21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21" name="Google Shape;1421;p21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22" name="Google Shape;1422;p21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23" name="Google Shape;1423;p21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24" name="Google Shape;1424;p21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Slide_2">
  <p:cSld name="Text Only Slide_2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2"/>
          <p:cNvSpPr txBox="1"/>
          <p:nvPr/>
        </p:nvSpPr>
        <p:spPr>
          <a:xfrm>
            <a:off x="10604798" y="5925192"/>
            <a:ext cx="10185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427" name="Google Shape;1427;p22"/>
          <p:cNvSpPr/>
          <p:nvPr/>
        </p:nvSpPr>
        <p:spPr>
          <a:xfrm>
            <a:off x="12026899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28" name="Google Shape;1428;p22"/>
          <p:cNvSpPr txBox="1">
            <a:spLocks noGrp="1"/>
          </p:cNvSpPr>
          <p:nvPr>
            <p:ph type="body" idx="1"/>
          </p:nvPr>
        </p:nvSpPr>
        <p:spPr>
          <a:xfrm>
            <a:off x="566062" y="2855290"/>
            <a:ext cx="109803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700" b="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500" b="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9" name="Google Shape;1429;p22"/>
          <p:cNvSpPr txBox="1">
            <a:spLocks noGrp="1"/>
          </p:cNvSpPr>
          <p:nvPr>
            <p:ph type="title"/>
          </p:nvPr>
        </p:nvSpPr>
        <p:spPr>
          <a:xfrm>
            <a:off x="520159" y="1732256"/>
            <a:ext cx="9226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430" name="Google Shape;1430;p22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431" name="Google Shape;1431;p22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53" name="Google Shape;1453;p22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54" name="Google Shape;1454;p22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55" name="Google Shape;1455;p22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56" name="Google Shape;1456;p22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57" name="Google Shape;1457;p22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58" name="Google Shape;1458;p22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59" name="Google Shape;1459;p22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60" name="Google Shape;1460;p22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61" name="Google Shape;1461;p22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62" name="Google Shape;1462;p22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63" name="Google Shape;1463;p22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64" name="Google Shape;1464;p22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65" name="Google Shape;1465;p22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66" name="Google Shape;1466;p22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67" name="Google Shape;1467;p22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68" name="Google Shape;1468;p22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69" name="Google Shape;1469;p22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70" name="Google Shape;1470;p22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71" name="Google Shape;1471;p22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72" name="Google Shape;1472;p22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73" name="Google Shape;1473;p22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74" name="Google Shape;1474;p22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75" name="Google Shape;1475;p22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76" name="Google Shape;1476;p22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77" name="Google Shape;1477;p22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78" name="Google Shape;1478;p22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79" name="Google Shape;1479;p22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80" name="Google Shape;1480;p22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81" name="Google Shape;1481;p22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82" name="Google Shape;1482;p22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83" name="Google Shape;1483;p22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84" name="Google Shape;1484;p22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85" name="Google Shape;1485;p22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86" name="Google Shape;1486;p22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87" name="Google Shape;1487;p22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88" name="Google Shape;1488;p22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89" name="Google Shape;1489;p22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90" name="Google Shape;1490;p22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91" name="Google Shape;1491;p22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92" name="Google Shape;1492;p22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93" name="Google Shape;1493;p22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94" name="Google Shape;1494;p22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Slide_3">
  <p:cSld name="Text Only Slide_3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3"/>
          <p:cNvSpPr txBox="1"/>
          <p:nvPr/>
        </p:nvSpPr>
        <p:spPr>
          <a:xfrm>
            <a:off x="10604798" y="5925192"/>
            <a:ext cx="10185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497" name="Google Shape;1497;p23"/>
          <p:cNvSpPr/>
          <p:nvPr/>
        </p:nvSpPr>
        <p:spPr>
          <a:xfrm>
            <a:off x="0" y="6692430"/>
            <a:ext cx="12213241" cy="165492"/>
          </a:xfrm>
          <a:custGeom>
            <a:avLst/>
            <a:gdLst/>
            <a:ahLst/>
            <a:cxnLst/>
            <a:rect l="l" t="t" r="r" b="b"/>
            <a:pathLst>
              <a:path w="20104100" h="272415" extrusionOk="0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98" name="Google Shape;1498;p23"/>
          <p:cNvSpPr txBox="1">
            <a:spLocks noGrp="1"/>
          </p:cNvSpPr>
          <p:nvPr>
            <p:ph type="body" idx="1"/>
          </p:nvPr>
        </p:nvSpPr>
        <p:spPr>
          <a:xfrm>
            <a:off x="568634" y="1699535"/>
            <a:ext cx="10980300" cy="3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23"/>
          <p:cNvSpPr txBox="1">
            <a:spLocks noGrp="1"/>
          </p:cNvSpPr>
          <p:nvPr>
            <p:ph type="title"/>
          </p:nvPr>
        </p:nvSpPr>
        <p:spPr>
          <a:xfrm>
            <a:off x="520159" y="627293"/>
            <a:ext cx="9226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500" name="Google Shape;1500;p23"/>
          <p:cNvGrpSpPr/>
          <p:nvPr/>
        </p:nvGrpSpPr>
        <p:grpSpPr>
          <a:xfrm>
            <a:off x="571550" y="5728006"/>
            <a:ext cx="2297304" cy="565564"/>
            <a:chOff x="942530" y="948344"/>
            <a:chExt cx="3788430" cy="932658"/>
          </a:xfrm>
        </p:grpSpPr>
        <p:sp>
          <p:nvSpPr>
            <p:cNvPr id="1501" name="Google Shape;1501;p23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03" name="Google Shape;1503;p23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04" name="Google Shape;1504;p23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05" name="Google Shape;1505;p23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07" name="Google Shape;1507;p23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08" name="Google Shape;1508;p23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09" name="Google Shape;1509;p23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10" name="Google Shape;1510;p23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11" name="Google Shape;1511;p23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12" name="Google Shape;1512;p23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13" name="Google Shape;1513;p23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14" name="Google Shape;1514;p23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15" name="Google Shape;1515;p23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16" name="Google Shape;1516;p23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17" name="Google Shape;1517;p23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18" name="Google Shape;1518;p23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19" name="Google Shape;1519;p23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20" name="Google Shape;1520;p23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21" name="Google Shape;1521;p23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22" name="Google Shape;1522;p23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23" name="Google Shape;1523;p23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24" name="Google Shape;1524;p23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25" name="Google Shape;1525;p23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26" name="Google Shape;1526;p23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27" name="Google Shape;1527;p23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28" name="Google Shape;1528;p23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29" name="Google Shape;1529;p23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30" name="Google Shape;1530;p23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31" name="Google Shape;1531;p23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32" name="Google Shape;1532;p23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33" name="Google Shape;1533;p23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34" name="Google Shape;1534;p23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35" name="Google Shape;1535;p23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36" name="Google Shape;1536;p23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37" name="Google Shape;1537;p23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38" name="Google Shape;1538;p23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39" name="Google Shape;1539;p23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40" name="Google Shape;1540;p23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41" name="Google Shape;1541;p23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42" name="Google Shape;1542;p23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43" name="Google Shape;1543;p23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44" name="Google Shape;1544;p23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45" name="Google Shape;1545;p23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46" name="Google Shape;1546;p23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47" name="Google Shape;1547;p23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48" name="Google Shape;1548;p23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49" name="Google Shape;1549;p23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50" name="Google Shape;1550;p23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51" name="Google Shape;1551;p23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52" name="Google Shape;1552;p23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53" name="Google Shape;1553;p23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54" name="Google Shape;1554;p23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55" name="Google Shape;1555;p23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56" name="Google Shape;1556;p23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57" name="Google Shape;1557;p23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58" name="Google Shape;1558;p23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59" name="Google Shape;1559;p23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60" name="Google Shape;1560;p23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61" name="Google Shape;1561;p23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62" name="Google Shape;1562;p23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63" name="Google Shape;1563;p23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64" name="Google Shape;1564;p23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Slide_4">
  <p:cSld name="Text Only Slide_4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4"/>
          <p:cNvSpPr txBox="1"/>
          <p:nvPr/>
        </p:nvSpPr>
        <p:spPr>
          <a:xfrm>
            <a:off x="10604798" y="5925192"/>
            <a:ext cx="10185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567" name="Google Shape;1567;p24"/>
          <p:cNvSpPr/>
          <p:nvPr/>
        </p:nvSpPr>
        <p:spPr>
          <a:xfrm>
            <a:off x="0" y="6692430"/>
            <a:ext cx="12213241" cy="165492"/>
          </a:xfrm>
          <a:custGeom>
            <a:avLst/>
            <a:gdLst/>
            <a:ahLst/>
            <a:cxnLst/>
            <a:rect l="l" t="t" r="r" b="b"/>
            <a:pathLst>
              <a:path w="20104100" h="272415" extrusionOk="0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68" name="Google Shape;1568;p24"/>
          <p:cNvSpPr txBox="1">
            <a:spLocks noGrp="1"/>
          </p:cNvSpPr>
          <p:nvPr>
            <p:ph type="body" idx="1"/>
          </p:nvPr>
        </p:nvSpPr>
        <p:spPr>
          <a:xfrm>
            <a:off x="566062" y="2855290"/>
            <a:ext cx="109803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700" b="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500" b="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9" name="Google Shape;1569;p24"/>
          <p:cNvSpPr txBox="1">
            <a:spLocks noGrp="1"/>
          </p:cNvSpPr>
          <p:nvPr>
            <p:ph type="title"/>
          </p:nvPr>
        </p:nvSpPr>
        <p:spPr>
          <a:xfrm>
            <a:off x="520159" y="1732256"/>
            <a:ext cx="9226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570" name="Google Shape;1570;p24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571" name="Google Shape;1571;p24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72" name="Google Shape;1572;p24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73" name="Google Shape;1573;p24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74" name="Google Shape;1574;p24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75" name="Google Shape;1575;p24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76" name="Google Shape;1576;p24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77" name="Google Shape;1577;p24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78" name="Google Shape;1578;p24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79" name="Google Shape;1579;p24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80" name="Google Shape;1580;p24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81" name="Google Shape;1581;p24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82" name="Google Shape;1582;p24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83" name="Google Shape;1583;p24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84" name="Google Shape;1584;p24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85" name="Google Shape;1585;p24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86" name="Google Shape;1586;p24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87" name="Google Shape;1587;p24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88" name="Google Shape;1588;p24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90" name="Google Shape;1590;p24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91" name="Google Shape;1591;p24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92" name="Google Shape;1592;p24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93" name="Google Shape;1593;p24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94" name="Google Shape;1594;p24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95" name="Google Shape;1595;p24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96" name="Google Shape;1596;p24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97" name="Google Shape;1597;p24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98" name="Google Shape;1598;p24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99" name="Google Shape;1599;p24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00" name="Google Shape;1600;p24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01" name="Google Shape;1601;p24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02" name="Google Shape;1602;p24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03" name="Google Shape;1603;p24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04" name="Google Shape;1604;p24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05" name="Google Shape;1605;p24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06" name="Google Shape;1606;p24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07" name="Google Shape;1607;p24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08" name="Google Shape;1608;p24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09" name="Google Shape;1609;p24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0" name="Google Shape;1610;p24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1" name="Google Shape;1611;p24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2" name="Google Shape;1612;p24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3" name="Google Shape;1613;p24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4" name="Google Shape;1614;p24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5" name="Google Shape;1615;p24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6" name="Google Shape;1616;p24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7" name="Google Shape;1617;p24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8" name="Google Shape;1618;p24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9" name="Google Shape;1619;p24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0" name="Google Shape;1620;p24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1" name="Google Shape;1621;p24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2" name="Google Shape;1622;p24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3" name="Google Shape;1623;p24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4" name="Google Shape;1624;p24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5" name="Google Shape;1625;p24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6" name="Google Shape;1626;p24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7" name="Google Shape;1627;p24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8" name="Google Shape;1628;p24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9" name="Google Shape;1629;p24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30" name="Google Shape;1630;p24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31" name="Google Shape;1631;p24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32" name="Google Shape;1632;p24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33" name="Google Shape;1633;p24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34" name="Google Shape;1634;p24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_1">
  <p:cSld name="Text &amp; Image Slide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5"/>
          <p:cNvSpPr/>
          <p:nvPr/>
        </p:nvSpPr>
        <p:spPr>
          <a:xfrm>
            <a:off x="6968286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37" name="Google Shape;1637;p25"/>
          <p:cNvSpPr>
            <a:spLocks noGrp="1"/>
          </p:cNvSpPr>
          <p:nvPr>
            <p:ph type="pic" idx="2"/>
          </p:nvPr>
        </p:nvSpPr>
        <p:spPr>
          <a:xfrm>
            <a:off x="7130512" y="0"/>
            <a:ext cx="5061600" cy="6857700"/>
          </a:xfrm>
          <a:prstGeom prst="rect">
            <a:avLst/>
          </a:prstGeom>
          <a:noFill/>
          <a:ln>
            <a:noFill/>
          </a:ln>
        </p:spPr>
      </p:sp>
      <p:sp>
        <p:nvSpPr>
          <p:cNvPr id="1638" name="Google Shape;1638;p25"/>
          <p:cNvSpPr txBox="1">
            <a:spLocks noGrp="1"/>
          </p:cNvSpPr>
          <p:nvPr>
            <p:ph type="body" idx="1"/>
          </p:nvPr>
        </p:nvSpPr>
        <p:spPr>
          <a:xfrm>
            <a:off x="566370" y="3416487"/>
            <a:ext cx="5853000" cy="28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700" b="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500" b="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9" name="Google Shape;1639;p25"/>
          <p:cNvSpPr txBox="1">
            <a:spLocks noGrp="1"/>
          </p:cNvSpPr>
          <p:nvPr>
            <p:ph type="title"/>
          </p:nvPr>
        </p:nvSpPr>
        <p:spPr>
          <a:xfrm>
            <a:off x="520159" y="1735125"/>
            <a:ext cx="5391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640" name="Google Shape;1640;p25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641" name="Google Shape;1641;p25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42" name="Google Shape;1642;p25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43" name="Google Shape;1643;p25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44" name="Google Shape;1644;p25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45" name="Google Shape;1645;p25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46" name="Google Shape;1646;p25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47" name="Google Shape;1647;p25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48" name="Google Shape;1648;p25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49" name="Google Shape;1649;p25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50" name="Google Shape;1650;p25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51" name="Google Shape;1651;p25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52" name="Google Shape;1652;p25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53" name="Google Shape;1653;p25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54" name="Google Shape;1654;p25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55" name="Google Shape;1655;p25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56" name="Google Shape;1656;p25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57" name="Google Shape;1657;p25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58" name="Google Shape;1658;p25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59" name="Google Shape;1659;p25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0" name="Google Shape;1660;p25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1" name="Google Shape;1661;p25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2" name="Google Shape;1662;p25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3" name="Google Shape;1663;p25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4" name="Google Shape;1664;p25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5" name="Google Shape;1665;p25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6" name="Google Shape;1666;p25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7" name="Google Shape;1667;p25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8" name="Google Shape;1668;p25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9" name="Google Shape;1669;p25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70" name="Google Shape;1670;p25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71" name="Google Shape;1671;p25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72" name="Google Shape;1672;p25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73" name="Google Shape;1673;p25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74" name="Google Shape;1674;p25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75" name="Google Shape;1675;p25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76" name="Google Shape;1676;p25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77" name="Google Shape;1677;p25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78" name="Google Shape;1678;p25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79" name="Google Shape;1679;p25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80" name="Google Shape;1680;p25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81" name="Google Shape;1681;p25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82" name="Google Shape;1682;p25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83" name="Google Shape;1683;p25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84" name="Google Shape;1684;p25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85" name="Google Shape;1685;p25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86" name="Google Shape;1686;p25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87" name="Google Shape;1687;p25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88" name="Google Shape;1688;p25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89" name="Google Shape;1689;p25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0" name="Google Shape;1690;p25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1" name="Google Shape;1691;p25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2" name="Google Shape;1692;p25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3" name="Google Shape;1693;p25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4" name="Google Shape;1694;p25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5" name="Google Shape;1695;p25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6" name="Google Shape;1696;p25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7" name="Google Shape;1697;p25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8" name="Google Shape;1698;p25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9" name="Google Shape;1699;p25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00" name="Google Shape;1700;p25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01" name="Google Shape;1701;p25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02" name="Google Shape;1702;p25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03" name="Google Shape;1703;p25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04" name="Google Shape;1704;p25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_2">
  <p:cSld name="Text &amp; Image Slide_2"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26"/>
          <p:cNvGrpSpPr/>
          <p:nvPr/>
        </p:nvGrpSpPr>
        <p:grpSpPr>
          <a:xfrm>
            <a:off x="9251387" y="5728006"/>
            <a:ext cx="2297304" cy="565564"/>
            <a:chOff x="942530" y="948344"/>
            <a:chExt cx="3788430" cy="932658"/>
          </a:xfrm>
        </p:grpSpPr>
        <p:sp>
          <p:nvSpPr>
            <p:cNvPr id="1707" name="Google Shape;1707;p26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08" name="Google Shape;1708;p26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09" name="Google Shape;1709;p26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10" name="Google Shape;1710;p26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11" name="Google Shape;1711;p26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12" name="Google Shape;1712;p26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13" name="Google Shape;1713;p26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14" name="Google Shape;1714;p26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15" name="Google Shape;1715;p26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16" name="Google Shape;1716;p26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17" name="Google Shape;1717;p26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18" name="Google Shape;1718;p26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19" name="Google Shape;1719;p26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20" name="Google Shape;1720;p26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21" name="Google Shape;1721;p26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23" name="Google Shape;1723;p26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24" name="Google Shape;1724;p26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0" name="Google Shape;1750;p26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60" name="Google Shape;1760;p26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61" name="Google Shape;1761;p26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62" name="Google Shape;1762;p26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63" name="Google Shape;1763;p26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64" name="Google Shape;1764;p26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65" name="Google Shape;1765;p26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66" name="Google Shape;1766;p26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67" name="Google Shape;1767;p26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68" name="Google Shape;1768;p26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69" name="Google Shape;1769;p26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70" name="Google Shape;1770;p26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1771" name="Google Shape;1771;p26"/>
          <p:cNvSpPr/>
          <p:nvPr/>
        </p:nvSpPr>
        <p:spPr>
          <a:xfrm>
            <a:off x="5056105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72" name="Google Shape;1772;p26"/>
          <p:cNvSpPr>
            <a:spLocks noGrp="1"/>
          </p:cNvSpPr>
          <p:nvPr>
            <p:ph type="pic" idx="2"/>
          </p:nvPr>
        </p:nvSpPr>
        <p:spPr>
          <a:xfrm>
            <a:off x="0" y="6291"/>
            <a:ext cx="5062800" cy="6857100"/>
          </a:xfrm>
          <a:prstGeom prst="rect">
            <a:avLst/>
          </a:prstGeom>
          <a:noFill/>
          <a:ln>
            <a:noFill/>
          </a:ln>
        </p:spPr>
      </p:sp>
      <p:sp>
        <p:nvSpPr>
          <p:cNvPr id="1773" name="Google Shape;1773;p26"/>
          <p:cNvSpPr txBox="1">
            <a:spLocks noGrp="1"/>
          </p:cNvSpPr>
          <p:nvPr>
            <p:ph type="body" idx="1"/>
          </p:nvPr>
        </p:nvSpPr>
        <p:spPr>
          <a:xfrm>
            <a:off x="5800107" y="2273567"/>
            <a:ext cx="5853000" cy="28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700" b="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500" b="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4" name="Google Shape;1774;p26"/>
          <p:cNvSpPr txBox="1">
            <a:spLocks noGrp="1"/>
          </p:cNvSpPr>
          <p:nvPr>
            <p:ph type="title"/>
          </p:nvPr>
        </p:nvSpPr>
        <p:spPr>
          <a:xfrm>
            <a:off x="5800107" y="561884"/>
            <a:ext cx="5391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 Slide_1">
  <p:cSld name="Image Only Slide_1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7"/>
          <p:cNvSpPr>
            <a:spLocks noGrp="1"/>
          </p:cNvSpPr>
          <p:nvPr>
            <p:ph type="pic" idx="2"/>
          </p:nvPr>
        </p:nvSpPr>
        <p:spPr>
          <a:xfrm>
            <a:off x="165205" y="0"/>
            <a:ext cx="12026700" cy="6861300"/>
          </a:xfrm>
          <a:prstGeom prst="rect">
            <a:avLst/>
          </a:prstGeom>
          <a:noFill/>
          <a:ln>
            <a:noFill/>
          </a:ln>
        </p:spPr>
      </p:sp>
      <p:sp>
        <p:nvSpPr>
          <p:cNvPr id="1777" name="Google Shape;1777;p27"/>
          <p:cNvSpPr/>
          <p:nvPr/>
        </p:nvSpPr>
        <p:spPr>
          <a:xfrm>
            <a:off x="0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1778" name="Google Shape;1778;p27"/>
          <p:cNvGrpSpPr/>
          <p:nvPr/>
        </p:nvGrpSpPr>
        <p:grpSpPr>
          <a:xfrm>
            <a:off x="9251387" y="5728006"/>
            <a:ext cx="2297304" cy="565564"/>
            <a:chOff x="942530" y="948344"/>
            <a:chExt cx="3788430" cy="932658"/>
          </a:xfrm>
        </p:grpSpPr>
        <p:sp>
          <p:nvSpPr>
            <p:cNvPr id="1779" name="Google Shape;1779;p27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80" name="Google Shape;1780;p27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81" name="Google Shape;1781;p27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82" name="Google Shape;1782;p27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83" name="Google Shape;1783;p27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84" name="Google Shape;1784;p27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85" name="Google Shape;1785;p27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86" name="Google Shape;1786;p27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87" name="Google Shape;1787;p27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88" name="Google Shape;1788;p27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89" name="Google Shape;1789;p27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90" name="Google Shape;1790;p27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91" name="Google Shape;1791;p27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92" name="Google Shape;1792;p27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93" name="Google Shape;1793;p27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94" name="Google Shape;1794;p27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95" name="Google Shape;1795;p27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96" name="Google Shape;1796;p27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97" name="Google Shape;1797;p27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98" name="Google Shape;1798;p27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99" name="Google Shape;1799;p27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0" name="Google Shape;1800;p27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1" name="Google Shape;1801;p27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2" name="Google Shape;1802;p27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3" name="Google Shape;1803;p27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4" name="Google Shape;1804;p27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5" name="Google Shape;1805;p27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6" name="Google Shape;1806;p27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7" name="Google Shape;1807;p27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8" name="Google Shape;1808;p27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9" name="Google Shape;1809;p27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10" name="Google Shape;1810;p27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11" name="Google Shape;1811;p27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12" name="Google Shape;1812;p27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13" name="Google Shape;1813;p27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14" name="Google Shape;1814;p27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15" name="Google Shape;1815;p27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16" name="Google Shape;1816;p27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17" name="Google Shape;1817;p27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18" name="Google Shape;1818;p27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19" name="Google Shape;1819;p27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20" name="Google Shape;1820;p27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21" name="Google Shape;1821;p27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23" name="Google Shape;1823;p27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24" name="Google Shape;1824;p27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25" name="Google Shape;1825;p27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26" name="Google Shape;1826;p27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27" name="Google Shape;1827;p27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30" name="Google Shape;1830;p27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31" name="Google Shape;1831;p27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34" name="Google Shape;1834;p27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35" name="Google Shape;1835;p27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36" name="Google Shape;1836;p27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37" name="Google Shape;1837;p27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38" name="Google Shape;1838;p27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39" name="Google Shape;1839;p27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40" name="Google Shape;1840;p27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41" name="Google Shape;1841;p27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42" name="Google Shape;1842;p27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 Slide_2">
  <p:cSld name="Image Only Slide_2"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8"/>
          <p:cNvSpPr>
            <a:spLocks noGrp="1"/>
          </p:cNvSpPr>
          <p:nvPr>
            <p:ph type="pic" idx="2"/>
          </p:nvPr>
        </p:nvSpPr>
        <p:spPr>
          <a:xfrm>
            <a:off x="0" y="0"/>
            <a:ext cx="12027300" cy="6861300"/>
          </a:xfrm>
          <a:prstGeom prst="rect">
            <a:avLst/>
          </a:prstGeom>
          <a:noFill/>
          <a:ln>
            <a:noFill/>
          </a:ln>
        </p:spPr>
      </p:sp>
      <p:sp>
        <p:nvSpPr>
          <p:cNvPr id="1845" name="Google Shape;1845;p28"/>
          <p:cNvSpPr/>
          <p:nvPr/>
        </p:nvSpPr>
        <p:spPr>
          <a:xfrm>
            <a:off x="12026796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1846" name="Google Shape;1846;p28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847" name="Google Shape;1847;p28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49" name="Google Shape;1849;p28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50" name="Google Shape;1850;p28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55" name="Google Shape;1855;p28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56" name="Google Shape;1856;p28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57" name="Google Shape;1857;p28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58" name="Google Shape;1858;p28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59" name="Google Shape;1859;p28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60" name="Google Shape;1860;p28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61" name="Google Shape;1861;p28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62" name="Google Shape;1862;p28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63" name="Google Shape;1863;p28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64" name="Google Shape;1864;p28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65" name="Google Shape;1865;p28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66" name="Google Shape;1866;p28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67" name="Google Shape;1867;p28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68" name="Google Shape;1868;p28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69" name="Google Shape;1869;p28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70" name="Google Shape;1870;p28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71" name="Google Shape;1871;p28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72" name="Google Shape;1872;p28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73" name="Google Shape;1873;p28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74" name="Google Shape;1874;p28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75" name="Google Shape;1875;p28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76" name="Google Shape;1876;p28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77" name="Google Shape;1877;p28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78" name="Google Shape;1878;p28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79" name="Google Shape;1879;p28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0" name="Google Shape;1880;p28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1" name="Google Shape;1881;p28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2" name="Google Shape;1882;p28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3" name="Google Shape;1883;p28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4" name="Google Shape;1884;p28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5" name="Google Shape;1885;p28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6" name="Google Shape;1886;p28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7" name="Google Shape;1887;p28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8" name="Google Shape;1888;p28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9" name="Google Shape;1889;p28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90" name="Google Shape;1890;p28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91" name="Google Shape;1891;p28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92" name="Google Shape;1892;p28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93" name="Google Shape;1893;p28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94" name="Google Shape;1894;p28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95" name="Google Shape;1895;p28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96" name="Google Shape;1896;p28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97" name="Google Shape;1897;p28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98" name="Google Shape;1898;p28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99" name="Google Shape;1899;p28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00" name="Google Shape;1900;p28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01" name="Google Shape;1901;p28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02" name="Google Shape;1902;p28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03" name="Google Shape;1903;p28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04" name="Google Shape;1904;p28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05" name="Google Shape;1905;p28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06" name="Google Shape;1906;p28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07" name="Google Shape;1907;p28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08" name="Google Shape;1908;p28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09" name="Google Shape;1909;p28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10" name="Google Shape;1910;p28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 Slide_3">
  <p:cSld name="Image Only Slide_3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29"/>
          <p:cNvSpPr>
            <a:spLocks noGrp="1"/>
          </p:cNvSpPr>
          <p:nvPr>
            <p:ph type="pic" idx="2"/>
          </p:nvPr>
        </p:nvSpPr>
        <p:spPr>
          <a:xfrm>
            <a:off x="3738167" y="0"/>
            <a:ext cx="8288700" cy="6861300"/>
          </a:xfrm>
          <a:prstGeom prst="rect">
            <a:avLst/>
          </a:prstGeom>
          <a:noFill/>
          <a:ln>
            <a:noFill/>
          </a:ln>
        </p:spPr>
      </p:sp>
      <p:sp>
        <p:nvSpPr>
          <p:cNvPr id="1913" name="Google Shape;1913;p29"/>
          <p:cNvSpPr/>
          <p:nvPr/>
        </p:nvSpPr>
        <p:spPr>
          <a:xfrm>
            <a:off x="0" y="146"/>
            <a:ext cx="3739078" cy="6855985"/>
          </a:xfrm>
          <a:custGeom>
            <a:avLst/>
            <a:gdLst/>
            <a:ahLst/>
            <a:cxnLst/>
            <a:rect l="l" t="t" r="r" b="b"/>
            <a:pathLst>
              <a:path w="4778375" h="9424035" extrusionOk="0">
                <a:moveTo>
                  <a:pt x="0" y="9423796"/>
                </a:moveTo>
                <a:lnTo>
                  <a:pt x="4778032" y="9423796"/>
                </a:lnTo>
                <a:lnTo>
                  <a:pt x="4778032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14" name="Google Shape;1914;p29"/>
          <p:cNvSpPr/>
          <p:nvPr/>
        </p:nvSpPr>
        <p:spPr>
          <a:xfrm>
            <a:off x="0" y="5714744"/>
            <a:ext cx="3739078" cy="1145329"/>
          </a:xfrm>
          <a:custGeom>
            <a:avLst/>
            <a:gdLst/>
            <a:ahLst/>
            <a:cxnLst/>
            <a:rect l="l" t="t" r="r" b="b"/>
            <a:pathLst>
              <a:path w="4778375" h="1885315" extrusionOk="0">
                <a:moveTo>
                  <a:pt x="4778032" y="0"/>
                </a:moveTo>
                <a:lnTo>
                  <a:pt x="0" y="0"/>
                </a:lnTo>
                <a:lnTo>
                  <a:pt x="0" y="1884759"/>
                </a:lnTo>
                <a:lnTo>
                  <a:pt x="4778032" y="1884759"/>
                </a:lnTo>
                <a:lnTo>
                  <a:pt x="477803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15" name="Google Shape;1915;p29"/>
          <p:cNvSpPr/>
          <p:nvPr/>
        </p:nvSpPr>
        <p:spPr>
          <a:xfrm>
            <a:off x="12026795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1916" name="Google Shape;1916;p29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917" name="Google Shape;1917;p29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18" name="Google Shape;1918;p29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19" name="Google Shape;1919;p29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20" name="Google Shape;1920;p29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21" name="Google Shape;1921;p29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22" name="Google Shape;1922;p29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23" name="Google Shape;1923;p29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24" name="Google Shape;1924;p29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25" name="Google Shape;1925;p29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26" name="Google Shape;1926;p29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27" name="Google Shape;1927;p29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28" name="Google Shape;1928;p29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29" name="Google Shape;1929;p29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30" name="Google Shape;1930;p29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31" name="Google Shape;1931;p29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32" name="Google Shape;1932;p29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33" name="Google Shape;1933;p29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34" name="Google Shape;1934;p29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35" name="Google Shape;1935;p29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36" name="Google Shape;1936;p29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37" name="Google Shape;1937;p29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38" name="Google Shape;1938;p29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39" name="Google Shape;1939;p29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40" name="Google Shape;1940;p29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41" name="Google Shape;1941;p29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42" name="Google Shape;1942;p29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43" name="Google Shape;1943;p29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44" name="Google Shape;1944;p29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45" name="Google Shape;1945;p29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46" name="Google Shape;1946;p29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47" name="Google Shape;1947;p29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48" name="Google Shape;1948;p29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49" name="Google Shape;1949;p29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50" name="Google Shape;1950;p29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51" name="Google Shape;1951;p29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52" name="Google Shape;1952;p29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53" name="Google Shape;1953;p29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54" name="Google Shape;1954;p29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55" name="Google Shape;1955;p29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56" name="Google Shape;1956;p29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57" name="Google Shape;1957;p29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58" name="Google Shape;1958;p29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59" name="Google Shape;1959;p29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60" name="Google Shape;1960;p29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61" name="Google Shape;1961;p29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62" name="Google Shape;1962;p29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63" name="Google Shape;1963;p29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64" name="Google Shape;1964;p29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65" name="Google Shape;1965;p29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66" name="Google Shape;1966;p29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67" name="Google Shape;1967;p29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68" name="Google Shape;1968;p29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69" name="Google Shape;1969;p29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70" name="Google Shape;1970;p29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71" name="Google Shape;1971;p29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72" name="Google Shape;1972;p29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73" name="Google Shape;1973;p29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74" name="Google Shape;1974;p29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75" name="Google Shape;1975;p29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76" name="Google Shape;1976;p29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77" name="Google Shape;1977;p29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78" name="Google Shape;1978;p29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79" name="Google Shape;1979;p29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80" name="Google Shape;1980;p29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Image Slide">
  <p:cSld name="Multiple Image Slide"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30"/>
          <p:cNvSpPr/>
          <p:nvPr/>
        </p:nvSpPr>
        <p:spPr>
          <a:xfrm>
            <a:off x="12026796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83" name="Google Shape;1983;p30"/>
          <p:cNvSpPr>
            <a:spLocks noGrp="1"/>
          </p:cNvSpPr>
          <p:nvPr>
            <p:ph type="pic" idx="2"/>
          </p:nvPr>
        </p:nvSpPr>
        <p:spPr>
          <a:xfrm>
            <a:off x="583877" y="1642633"/>
            <a:ext cx="2915400" cy="267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84" name="Google Shape;1984;p30"/>
          <p:cNvSpPr>
            <a:spLocks noGrp="1"/>
          </p:cNvSpPr>
          <p:nvPr>
            <p:ph type="pic" idx="3"/>
          </p:nvPr>
        </p:nvSpPr>
        <p:spPr>
          <a:xfrm>
            <a:off x="4432404" y="1642633"/>
            <a:ext cx="2915400" cy="267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85" name="Google Shape;1985;p30"/>
          <p:cNvSpPr>
            <a:spLocks noGrp="1"/>
          </p:cNvSpPr>
          <p:nvPr>
            <p:ph type="pic" idx="4"/>
          </p:nvPr>
        </p:nvSpPr>
        <p:spPr>
          <a:xfrm>
            <a:off x="8249648" y="1642633"/>
            <a:ext cx="2915400" cy="2670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86" name="Google Shape;1986;p30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987" name="Google Shape;1987;p30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09" name="Google Shape;2009;p30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10" name="Google Shape;2010;p30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15" name="Google Shape;2015;p30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16" name="Google Shape;2016;p30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17" name="Google Shape;2017;p30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18" name="Google Shape;2018;p30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19" name="Google Shape;2019;p30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20" name="Google Shape;2020;p30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_2">
  <p:cSld name="Cover Slide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4"/>
          <p:cNvGrpSpPr/>
          <p:nvPr/>
        </p:nvGrpSpPr>
        <p:grpSpPr>
          <a:xfrm>
            <a:off x="5804817" y="0"/>
            <a:ext cx="6386593" cy="6857605"/>
            <a:chOff x="9572587" y="0"/>
            <a:chExt cx="10531981" cy="11308715"/>
          </a:xfrm>
        </p:grpSpPr>
        <p:sp>
          <p:nvSpPr>
            <p:cNvPr id="153" name="Google Shape;153;p4"/>
            <p:cNvSpPr/>
            <p:nvPr/>
          </p:nvSpPr>
          <p:spPr>
            <a:xfrm>
              <a:off x="9572587" y="0"/>
              <a:ext cx="7671434" cy="11308715"/>
            </a:xfrm>
            <a:custGeom>
              <a:avLst/>
              <a:gdLst/>
              <a:ahLst/>
              <a:cxnLst/>
              <a:rect l="l" t="t" r="r" b="b"/>
              <a:pathLst>
                <a:path w="7671434" h="11308715" extrusionOk="0">
                  <a:moveTo>
                    <a:pt x="0" y="11308556"/>
                  </a:moveTo>
                  <a:lnTo>
                    <a:pt x="7671305" y="11308556"/>
                  </a:lnTo>
                  <a:lnTo>
                    <a:pt x="7671305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7243893" y="0"/>
              <a:ext cx="2860675" cy="11308715"/>
            </a:xfrm>
            <a:custGeom>
              <a:avLst/>
              <a:gdLst/>
              <a:ahLst/>
              <a:cxnLst/>
              <a:rect l="l" t="t" r="r" b="b"/>
              <a:pathLst>
                <a:path w="2860675" h="11308715" extrusionOk="0">
                  <a:moveTo>
                    <a:pt x="286020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860206" y="11308556"/>
                  </a:lnTo>
                  <a:lnTo>
                    <a:pt x="28602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155" name="Google Shape;155;p4"/>
          <p:cNvSpPr txBox="1"/>
          <p:nvPr/>
        </p:nvSpPr>
        <p:spPr>
          <a:xfrm>
            <a:off x="6379057" y="5925189"/>
            <a:ext cx="1102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156" name="Google Shape;156;p4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4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158" name="Google Shape;158;p4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s and Tables">
  <p:cSld name="Charts and Tables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53245" y="571798"/>
            <a:ext cx="2295491" cy="568110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31"/>
          <p:cNvSpPr/>
          <p:nvPr/>
        </p:nvSpPr>
        <p:spPr>
          <a:xfrm>
            <a:off x="0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54" name="Google Shape;2054;p31"/>
          <p:cNvSpPr txBox="1">
            <a:spLocks noGrp="1"/>
          </p:cNvSpPr>
          <p:nvPr>
            <p:ph type="title"/>
          </p:nvPr>
        </p:nvSpPr>
        <p:spPr>
          <a:xfrm>
            <a:off x="520159" y="627293"/>
            <a:ext cx="83022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055" name="Google Shape;2055;p31"/>
          <p:cNvSpPr txBox="1">
            <a:spLocks noGrp="1"/>
          </p:cNvSpPr>
          <p:nvPr>
            <p:ph type="body" idx="1"/>
          </p:nvPr>
        </p:nvSpPr>
        <p:spPr>
          <a:xfrm>
            <a:off x="520160" y="1699535"/>
            <a:ext cx="110286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Slide">
  <p:cSld name="Icons Slide"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Google Shape;205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53245" y="571798"/>
            <a:ext cx="2295491" cy="568110"/>
          </a:xfrm>
          <a:prstGeom prst="rect">
            <a:avLst/>
          </a:prstGeom>
          <a:noFill/>
          <a:ln>
            <a:noFill/>
          </a:ln>
        </p:spPr>
      </p:pic>
      <p:sp>
        <p:nvSpPr>
          <p:cNvPr id="2058" name="Google Shape;2058;p32"/>
          <p:cNvSpPr/>
          <p:nvPr/>
        </p:nvSpPr>
        <p:spPr>
          <a:xfrm>
            <a:off x="0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59" name="Google Shape;2059;p32"/>
          <p:cNvSpPr>
            <a:spLocks noGrp="1"/>
          </p:cNvSpPr>
          <p:nvPr>
            <p:ph type="pic" idx="2"/>
          </p:nvPr>
        </p:nvSpPr>
        <p:spPr>
          <a:xfrm flipH="1">
            <a:off x="1059802" y="1786251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60" name="Google Shape;2060;p32"/>
          <p:cNvSpPr>
            <a:spLocks noGrp="1"/>
          </p:cNvSpPr>
          <p:nvPr>
            <p:ph type="pic" idx="3"/>
          </p:nvPr>
        </p:nvSpPr>
        <p:spPr>
          <a:xfrm flipH="1">
            <a:off x="4756098" y="1749803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61" name="Google Shape;2061;p32"/>
          <p:cNvSpPr>
            <a:spLocks noGrp="1"/>
          </p:cNvSpPr>
          <p:nvPr>
            <p:ph type="pic" idx="4"/>
          </p:nvPr>
        </p:nvSpPr>
        <p:spPr>
          <a:xfrm flipH="1">
            <a:off x="8452394" y="1740447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62" name="Google Shape;2062;p32"/>
          <p:cNvSpPr txBox="1">
            <a:spLocks noGrp="1"/>
          </p:cNvSpPr>
          <p:nvPr>
            <p:ph type="title"/>
          </p:nvPr>
        </p:nvSpPr>
        <p:spPr>
          <a:xfrm>
            <a:off x="520159" y="627293"/>
            <a:ext cx="82098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063" name="Google Shape;2063;p32"/>
          <p:cNvSpPr>
            <a:spLocks noGrp="1"/>
          </p:cNvSpPr>
          <p:nvPr>
            <p:ph type="pic" idx="5"/>
          </p:nvPr>
        </p:nvSpPr>
        <p:spPr>
          <a:xfrm flipH="1">
            <a:off x="6604246" y="1749803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64" name="Google Shape;2064;p32"/>
          <p:cNvSpPr>
            <a:spLocks noGrp="1"/>
          </p:cNvSpPr>
          <p:nvPr>
            <p:ph type="pic" idx="6"/>
          </p:nvPr>
        </p:nvSpPr>
        <p:spPr>
          <a:xfrm flipH="1">
            <a:off x="10300541" y="1749803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65" name="Google Shape;2065;p32"/>
          <p:cNvSpPr>
            <a:spLocks noGrp="1"/>
          </p:cNvSpPr>
          <p:nvPr>
            <p:ph type="pic" idx="7"/>
          </p:nvPr>
        </p:nvSpPr>
        <p:spPr>
          <a:xfrm flipH="1">
            <a:off x="2907950" y="1749803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66" name="Google Shape;2066;p32"/>
          <p:cNvSpPr>
            <a:spLocks noGrp="1"/>
          </p:cNvSpPr>
          <p:nvPr>
            <p:ph type="pic" idx="8"/>
          </p:nvPr>
        </p:nvSpPr>
        <p:spPr>
          <a:xfrm flipH="1">
            <a:off x="1059802" y="3467349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67" name="Google Shape;2067;p32"/>
          <p:cNvSpPr>
            <a:spLocks noGrp="1"/>
          </p:cNvSpPr>
          <p:nvPr>
            <p:ph type="pic" idx="9"/>
          </p:nvPr>
        </p:nvSpPr>
        <p:spPr>
          <a:xfrm flipH="1">
            <a:off x="4756098" y="3467349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68" name="Google Shape;2068;p32"/>
          <p:cNvSpPr>
            <a:spLocks noGrp="1"/>
          </p:cNvSpPr>
          <p:nvPr>
            <p:ph type="pic" idx="13"/>
          </p:nvPr>
        </p:nvSpPr>
        <p:spPr>
          <a:xfrm flipH="1">
            <a:off x="8452394" y="3467349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69" name="Google Shape;2069;p32"/>
          <p:cNvSpPr>
            <a:spLocks noGrp="1"/>
          </p:cNvSpPr>
          <p:nvPr>
            <p:ph type="pic" idx="14"/>
          </p:nvPr>
        </p:nvSpPr>
        <p:spPr>
          <a:xfrm flipH="1">
            <a:off x="6604246" y="3467349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70" name="Google Shape;2070;p32"/>
          <p:cNvSpPr>
            <a:spLocks noGrp="1"/>
          </p:cNvSpPr>
          <p:nvPr>
            <p:ph type="pic" idx="15"/>
          </p:nvPr>
        </p:nvSpPr>
        <p:spPr>
          <a:xfrm flipH="1">
            <a:off x="10300541" y="3467349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71" name="Google Shape;2071;p32"/>
          <p:cNvSpPr>
            <a:spLocks noGrp="1"/>
          </p:cNvSpPr>
          <p:nvPr>
            <p:ph type="pic" idx="16"/>
          </p:nvPr>
        </p:nvSpPr>
        <p:spPr>
          <a:xfrm flipH="1">
            <a:off x="2907950" y="3467349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72" name="Google Shape;2072;p32"/>
          <p:cNvSpPr>
            <a:spLocks noGrp="1"/>
          </p:cNvSpPr>
          <p:nvPr>
            <p:ph type="pic" idx="17"/>
          </p:nvPr>
        </p:nvSpPr>
        <p:spPr>
          <a:xfrm flipH="1">
            <a:off x="1059802" y="5221342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73" name="Google Shape;2073;p32"/>
          <p:cNvSpPr>
            <a:spLocks noGrp="1"/>
          </p:cNvSpPr>
          <p:nvPr>
            <p:ph type="pic" idx="18"/>
          </p:nvPr>
        </p:nvSpPr>
        <p:spPr>
          <a:xfrm flipH="1">
            <a:off x="4756098" y="5184894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74" name="Google Shape;2074;p32"/>
          <p:cNvSpPr>
            <a:spLocks noGrp="1"/>
          </p:cNvSpPr>
          <p:nvPr>
            <p:ph type="pic" idx="19"/>
          </p:nvPr>
        </p:nvSpPr>
        <p:spPr>
          <a:xfrm flipH="1">
            <a:off x="8452394" y="5175538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75" name="Google Shape;2075;p32"/>
          <p:cNvSpPr>
            <a:spLocks noGrp="1"/>
          </p:cNvSpPr>
          <p:nvPr>
            <p:ph type="pic" idx="20"/>
          </p:nvPr>
        </p:nvSpPr>
        <p:spPr>
          <a:xfrm flipH="1">
            <a:off x="6604246" y="5184894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76" name="Google Shape;2076;p32"/>
          <p:cNvSpPr>
            <a:spLocks noGrp="1"/>
          </p:cNvSpPr>
          <p:nvPr>
            <p:ph type="pic" idx="21"/>
          </p:nvPr>
        </p:nvSpPr>
        <p:spPr>
          <a:xfrm flipH="1">
            <a:off x="10300541" y="5184894"/>
            <a:ext cx="947400" cy="947400"/>
          </a:xfrm>
          <a:prstGeom prst="rect">
            <a:avLst/>
          </a:prstGeom>
          <a:noFill/>
          <a:ln>
            <a:noFill/>
          </a:ln>
        </p:spPr>
      </p:sp>
      <p:sp>
        <p:nvSpPr>
          <p:cNvPr id="2077" name="Google Shape;2077;p32"/>
          <p:cNvSpPr>
            <a:spLocks noGrp="1"/>
          </p:cNvSpPr>
          <p:nvPr>
            <p:ph type="pic" idx="22"/>
          </p:nvPr>
        </p:nvSpPr>
        <p:spPr>
          <a:xfrm flipH="1">
            <a:off x="2907950" y="5184894"/>
            <a:ext cx="947400" cy="94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nership Slide_1">
  <p:cSld name="Partnership Slide_1"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3"/>
          <p:cNvSpPr txBox="1">
            <a:spLocks noGrp="1"/>
          </p:cNvSpPr>
          <p:nvPr>
            <p:ph type="title"/>
          </p:nvPr>
        </p:nvSpPr>
        <p:spPr>
          <a:xfrm>
            <a:off x="520159" y="1732256"/>
            <a:ext cx="9226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33"/>
          <p:cNvSpPr txBox="1">
            <a:spLocks noGrp="1"/>
          </p:cNvSpPr>
          <p:nvPr>
            <p:ph type="body" idx="1"/>
          </p:nvPr>
        </p:nvSpPr>
        <p:spPr>
          <a:xfrm>
            <a:off x="566062" y="2855290"/>
            <a:ext cx="109803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700" b="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500" b="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081" name="Google Shape;2081;p33"/>
          <p:cNvGrpSpPr/>
          <p:nvPr/>
        </p:nvGrpSpPr>
        <p:grpSpPr>
          <a:xfrm>
            <a:off x="571616" y="577891"/>
            <a:ext cx="4833515" cy="562935"/>
            <a:chOff x="5334025" y="5104384"/>
            <a:chExt cx="9434931" cy="1102714"/>
          </a:xfrm>
        </p:grpSpPr>
        <p:grpSp>
          <p:nvGrpSpPr>
            <p:cNvPr id="2082" name="Google Shape;2082;p33"/>
            <p:cNvGrpSpPr/>
            <p:nvPr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2083" name="Google Shape;2083;p33"/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084" name="Google Shape;2084;p33"/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085" name="Google Shape;2085;p33"/>
              <p:cNvGrpSpPr/>
              <p:nvPr/>
            </p:nvGrpSpPr>
            <p:grpSpPr>
              <a:xfrm>
                <a:off x="7078488" y="5238718"/>
                <a:ext cx="335071" cy="114394"/>
                <a:chOff x="7078488" y="5238718"/>
                <a:chExt cx="335071" cy="114394"/>
              </a:xfrm>
            </p:grpSpPr>
            <p:sp>
              <p:nvSpPr>
                <p:cNvPr id="2086" name="Google Shape;2086;p33"/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75" h="114204" extrusionOk="0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087" name="Google Shape;2087;p33"/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89" h="114204" extrusionOk="0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088" name="Google Shape;2088;p33"/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28" h="114109" extrusionOk="0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089" name="Google Shape;2089;p33"/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44847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090" name="Google Shape;2090;p33"/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091" name="Google Shape;2091;p33"/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92837" h="89344" extrusionOk="0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092" name="Google Shape;2092;p33"/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</p:grpSpPr>
            <p:sp>
              <p:nvSpPr>
                <p:cNvPr id="2093" name="Google Shape;2093;p33"/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23" h="88963" extrusionOk="0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094" name="Google Shape;2094;p33"/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62" h="160972" extrusionOk="0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095" name="Google Shape;2095;p33"/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37" h="110871" extrusionOk="0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096" name="Google Shape;2096;p33"/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44847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097" name="Google Shape;2097;p33"/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44752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098" name="Google Shape;2098;p33"/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099" name="Google Shape;2099;p33"/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00" name="Google Shape;2100;p33"/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89028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01" name="Google Shape;2101;p33"/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162251" h="112490" extrusionOk="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102" name="Google Shape;2102;p33"/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</p:grpSpPr>
            <p:sp>
              <p:nvSpPr>
                <p:cNvPr id="2103" name="Google Shape;2103;p33"/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1" h="111347" extrusionOk="0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04" name="Google Shape;2104;p33"/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10" h="160972" extrusionOk="0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105" name="Google Shape;2105;p33"/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/>
                <a:ahLst/>
                <a:cxnLst/>
                <a:rect l="l" t="t" r="r" b="b"/>
                <a:pathLst>
                  <a:path w="1157850" h="7619" extrusionOk="0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06" name="Google Shape;2106;p33"/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90266" h="91344" extrusionOk="0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07" name="Google Shape;2107;p33"/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/>
                <a:ahLst/>
                <a:cxnLst/>
                <a:rect l="l" t="t" r="r" b="b"/>
                <a:pathLst>
                  <a:path w="65986" h="88582" extrusionOk="0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08" name="Google Shape;2108;p33"/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09" name="Google Shape;2109;p33"/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162251" h="112490" extrusionOk="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10" name="Google Shape;2110;p33"/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111404" h="110870" extrusionOk="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111" name="Google Shape;2111;p33"/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</p:grpSpPr>
            <p:sp>
              <p:nvSpPr>
                <p:cNvPr id="2112" name="Google Shape;2112;p33"/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1" h="111347" extrusionOk="0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13" name="Google Shape;2113;p33"/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1" h="111347" extrusionOk="0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14" name="Google Shape;2114;p33"/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11" h="160972" extrusionOk="0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115" name="Google Shape;2115;p33"/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/>
                <a:ahLst/>
                <a:cxnLst/>
                <a:rect l="l" t="t" r="r" b="b"/>
                <a:pathLst>
                  <a:path w="115975" h="111633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16" name="Google Shape;2116;p33"/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44752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17" name="Google Shape;2117;p33"/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/>
                <a:ahLst/>
                <a:cxnLst/>
                <a:rect l="l" t="t" r="r" b="b"/>
                <a:pathLst>
                  <a:path w="114642" h="111633" extrusionOk="0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18" name="Google Shape;2118;p33"/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9028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119" name="Google Shape;2119;p33"/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</p:grpSpPr>
            <p:sp>
              <p:nvSpPr>
                <p:cNvPr id="2120" name="Google Shape;2120;p33"/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54" h="110775" extrusionOk="0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21" name="Google Shape;2121;p33"/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75" h="114204" extrusionOk="0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122" name="Google Shape;2122;p33"/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44847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23" name="Google Shape;2123;p33"/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99693" h="110870" extrusionOk="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24" name="Google Shape;2124;p33"/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111404" h="110870" extrusionOk="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25" name="Google Shape;2125;p33"/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/>
                <a:ahLst/>
                <a:cxnLst/>
                <a:rect l="l" t="t" r="r" b="b"/>
                <a:pathLst>
                  <a:path w="157776" h="158781" extrusionOk="0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126" name="Google Shape;2126;p33"/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127" name="Google Shape;2127;p33"/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344" h="1102714" extrusionOk="0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28" name="Google Shape;2128;p33"/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211" h="966216" extrusionOk="0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29" name="Google Shape;2129;p33"/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87" h="282702" extrusionOk="0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30" name="Google Shape;2130;p33"/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5" h="32575" extrusionOk="0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31" name="Google Shape;2131;p33"/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36" h="97726" extrusionOk="0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32" name="Google Shape;2132;p33"/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02" h="282702" extrusionOk="0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33" name="Google Shape;2133;p33"/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05" h="159067" extrusionOk="0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34" name="Google Shape;2134;p33"/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86" h="166211" extrusionOk="0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35" name="Google Shape;2135;p33"/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63" h="80200" extrusionOk="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136" name="Google Shape;2136;p33"/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/>
                <a:ahLst/>
                <a:cxnLst/>
                <a:rect l="l" t="t" r="r" b="b"/>
                <a:pathLst>
                  <a:path w="288605" h="64960" extrusionOk="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137" name="Google Shape;2137;p33"/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</p:grpSpPr>
            <p:sp>
              <p:nvSpPr>
                <p:cNvPr id="2138" name="Google Shape;2138;p33"/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86" h="86010" extrusionOk="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39" name="Google Shape;2139;p33"/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78" h="64579" extrusionOk="0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40" name="Google Shape;2140;p33"/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39" h="65341" extrusionOk="0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41" name="Google Shape;2141;p33"/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0" h="32575" extrusionOk="0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42" name="Google Shape;2142;p33"/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8" h="102869" extrusionOk="0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43" name="Google Shape;2143;p33"/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63" h="80200" extrusionOk="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44" name="Google Shape;2144;p33"/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8" h="102869" extrusionOk="0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145" name="Google Shape;2145;p33"/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9976" h="190" extrusionOk="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46" name="Google Shape;2146;p33"/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9976" h="190" extrusionOk="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47" name="Google Shape;2147;p33"/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/>
                <a:ahLst/>
                <a:cxnLst/>
                <a:rect l="l" t="t" r="r" b="b"/>
                <a:pathLst>
                  <a:path w="290129" h="79914" extrusionOk="0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48" name="Google Shape;2148;p33"/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/>
                <a:ahLst/>
                <a:cxnLst/>
                <a:rect l="l" t="t" r="r" b="b"/>
                <a:pathLst>
                  <a:path w="39039" h="319182" extrusionOk="0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49" name="Google Shape;2149;p33"/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/>
                <a:ahLst/>
                <a:cxnLst/>
                <a:rect l="l" t="t" r="r" b="b"/>
                <a:pathLst>
                  <a:path w="39039" h="319182" extrusionOk="0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50" name="Google Shape;2150;p33"/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7896" h="57150" extrusionOk="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51" name="Google Shape;2151;p33"/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/>
                <a:ahLst/>
                <a:cxnLst/>
                <a:rect l="l" t="t" r="r" b="b"/>
                <a:pathLst>
                  <a:path w="42181" h="56292" extrusionOk="0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52" name="Google Shape;2152;p33"/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/>
                <a:ahLst/>
                <a:cxnLst/>
                <a:rect l="l" t="t" r="r" b="b"/>
                <a:pathLst>
                  <a:path w="40467" h="58578" extrusionOk="0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53" name="Google Shape;2153;p33"/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/>
                <a:ahLst/>
                <a:cxnLst/>
                <a:rect l="l" t="t" r="r" b="b"/>
                <a:pathLst>
                  <a:path w="22566" h="56959" extrusionOk="0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</p:grpSp>
        <p:sp>
          <p:nvSpPr>
            <p:cNvPr id="2154" name="Google Shape;2154;p33"/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/>
              <a:ahLst/>
              <a:cxnLst/>
              <a:rect l="l" t="t" r="r" b="b"/>
              <a:pathLst>
                <a:path w="49513" h="856107" extrusionOk="0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2155" name="Google Shape;2155;p3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37111" y="5686107"/>
              <a:ext cx="1051206" cy="363473"/>
            </a:xfrm>
            <a:custGeom>
              <a:avLst/>
              <a:gdLst/>
              <a:ahLst/>
              <a:cxnLst/>
              <a:rect l="l" t="t" r="r" b="b"/>
              <a:pathLst>
                <a:path w="1051206" h="363473" extrusionOk="0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156" name="Google Shape;2156;p33"/>
            <p:cNvGrpSpPr/>
            <p:nvPr/>
          </p:nvGrpSpPr>
          <p:grpSpPr>
            <a:xfrm>
              <a:off x="8588264" y="5247862"/>
              <a:ext cx="1621085" cy="196500"/>
              <a:chOff x="8588264" y="5247862"/>
              <a:chExt cx="1621085" cy="196500"/>
            </a:xfrm>
          </p:grpSpPr>
          <p:sp>
            <p:nvSpPr>
              <p:cNvPr id="2157" name="Google Shape;2157;p33"/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/>
                <a:ahLst/>
                <a:cxnLst/>
                <a:rect l="l" t="t" r="r" b="b"/>
                <a:pathLst>
                  <a:path w="47228" h="132016" extrusionOk="0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58" name="Google Shape;2158;p33"/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92106" extrusionOk="0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59" name="Google Shape;2159;p33"/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/>
                <a:ahLst/>
                <a:cxnLst/>
                <a:rect l="l" t="t" r="r" b="b"/>
                <a:pathLst>
                  <a:path w="92075" h="138207" extrusionOk="0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60" name="Google Shape;2160;p33"/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83125" h="93916" extrusionOk="0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61" name="Google Shape;2161;p33"/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63319" h="92106" extrusionOk="0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62" name="Google Shape;2162;p33"/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/>
                <a:ahLst/>
                <a:cxnLst/>
                <a:rect l="l" t="t" r="r" b="b"/>
                <a:pathLst>
                  <a:path w="59225" h="114014" extrusionOk="0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63" name="Google Shape;2163;p33"/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92106" extrusionOk="0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64" name="Google Shape;2164;p33"/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/>
                <a:ahLst/>
                <a:cxnLst/>
                <a:rect l="l" t="t" r="r" b="b"/>
                <a:pathLst>
                  <a:path w="76460" h="94107" extrusionOk="0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65" name="Google Shape;2165;p33"/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63319" h="92106" extrusionOk="0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66" name="Google Shape;2166;p33"/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/>
                <a:ahLst/>
                <a:cxnLst/>
                <a:rect l="l" t="t" r="r" b="b"/>
                <a:pathLst>
                  <a:path w="57797" h="94107" extrusionOk="0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67" name="Google Shape;2167;p33"/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150209" extrusionOk="0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68" name="Google Shape;2168;p33"/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/>
                <a:ahLst/>
                <a:cxnLst/>
                <a:rect l="l" t="t" r="r" b="b"/>
                <a:pathLst>
                  <a:path w="39896" h="139636" extrusionOk="0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69" name="Google Shape;2169;p33"/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/>
                <a:ahLst/>
                <a:cxnLst/>
                <a:rect l="l" t="t" r="r" b="b"/>
                <a:pathLst>
                  <a:path w="92075" h="138207" extrusionOk="0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70" name="Google Shape;2170;p33"/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153491" h="90487" extrusionOk="0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71" name="Google Shape;2171;p33"/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/>
                <a:ahLst/>
                <a:cxnLst/>
                <a:rect l="l" t="t" r="r" b="b"/>
                <a:pathLst>
                  <a:path w="39896" h="139636" extrusionOk="0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72" name="Google Shape;2172;p33"/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/>
                <a:ahLst/>
                <a:cxnLst/>
                <a:rect l="l" t="t" r="r" b="b"/>
                <a:pathLst>
                  <a:path w="59225" h="114014" extrusionOk="0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73" name="Google Shape;2173;p33"/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150209" extrusionOk="0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</p:grpSp>
        <p:pic>
          <p:nvPicPr>
            <p:cNvPr id="2174" name="Google Shape;2174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10661" y="5651912"/>
              <a:ext cx="1645366" cy="382904"/>
            </a:xfrm>
            <a:custGeom>
              <a:avLst/>
              <a:gdLst/>
              <a:ahLst/>
              <a:cxnLst/>
              <a:rect l="l" t="t" r="r" b="b"/>
              <a:pathLst>
                <a:path w="1645366" h="382904" extrusionOk="0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75" name="Google Shape;2175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623411" y="5635244"/>
              <a:ext cx="987219" cy="387477"/>
            </a:xfrm>
            <a:custGeom>
              <a:avLst/>
              <a:gdLst/>
              <a:ahLst/>
              <a:cxnLst/>
              <a:rect l="l" t="t" r="r" b="b"/>
              <a:pathLst>
                <a:path w="987219" h="387477" extrusionOk="0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76" name="Google Shape;2176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224310" y="5476843"/>
              <a:ext cx="544646" cy="544829"/>
            </a:xfrm>
            <a:custGeom>
              <a:avLst/>
              <a:gdLst/>
              <a:ahLst/>
              <a:cxnLst/>
              <a:rect l="l" t="t" r="r" b="b"/>
              <a:pathLst>
                <a:path w="544646" h="544829" extrusionOk="0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nership Slide_2">
  <p:cSld name="Partnership Slide_2"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4"/>
          <p:cNvSpPr txBox="1"/>
          <p:nvPr/>
        </p:nvSpPr>
        <p:spPr>
          <a:xfrm>
            <a:off x="10604798" y="5873951"/>
            <a:ext cx="10185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75" rIns="0" bIns="0" anchor="t" anchorCtr="0">
            <a:spAutoFit/>
          </a:bodyPr>
          <a:lstStyle/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pSp>
        <p:nvGrpSpPr>
          <p:cNvPr id="2179" name="Google Shape;2179;p34"/>
          <p:cNvGrpSpPr/>
          <p:nvPr/>
        </p:nvGrpSpPr>
        <p:grpSpPr>
          <a:xfrm>
            <a:off x="568541" y="5729372"/>
            <a:ext cx="4856159" cy="565582"/>
            <a:chOff x="5334025" y="5104384"/>
            <a:chExt cx="9434931" cy="1102714"/>
          </a:xfrm>
        </p:grpSpPr>
        <p:grpSp>
          <p:nvGrpSpPr>
            <p:cNvPr id="2180" name="Google Shape;2180;p34"/>
            <p:cNvGrpSpPr/>
            <p:nvPr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2181" name="Google Shape;2181;p34"/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82" name="Google Shape;2182;p34"/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183" name="Google Shape;2183;p34"/>
              <p:cNvGrpSpPr/>
              <p:nvPr/>
            </p:nvGrpSpPr>
            <p:grpSpPr>
              <a:xfrm>
                <a:off x="7078488" y="5238718"/>
                <a:ext cx="335071" cy="114394"/>
                <a:chOff x="7078488" y="5238718"/>
                <a:chExt cx="335071" cy="114394"/>
              </a:xfrm>
            </p:grpSpPr>
            <p:sp>
              <p:nvSpPr>
                <p:cNvPr id="2184" name="Google Shape;2184;p34"/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75" h="114204" extrusionOk="0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89" h="114204" extrusionOk="0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28" h="114109" extrusionOk="0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187" name="Google Shape;2187;p34"/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44847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88" name="Google Shape;2188;p34"/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89" name="Google Shape;2189;p34"/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92837" h="89344" extrusionOk="0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190" name="Google Shape;2190;p34"/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</p:grpSpPr>
            <p:sp>
              <p:nvSpPr>
                <p:cNvPr id="2191" name="Google Shape;2191;p34"/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23" h="88963" extrusionOk="0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62" h="160972" extrusionOk="0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37" h="110871" extrusionOk="0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194" name="Google Shape;2194;p34"/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44847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95" name="Google Shape;2195;p34"/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44752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96" name="Google Shape;2196;p34"/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97" name="Google Shape;2197;p34"/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98" name="Google Shape;2198;p34"/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89028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199" name="Google Shape;2199;p34"/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162251" h="112490" extrusionOk="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200" name="Google Shape;2200;p34"/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</p:grpSpPr>
            <p:sp>
              <p:nvSpPr>
                <p:cNvPr id="2201" name="Google Shape;2201;p34"/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1" h="111347" extrusionOk="0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10" h="160972" extrusionOk="0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203" name="Google Shape;2203;p34"/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/>
                <a:ahLst/>
                <a:cxnLst/>
                <a:rect l="l" t="t" r="r" b="b"/>
                <a:pathLst>
                  <a:path w="1157850" h="7619" extrusionOk="0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04" name="Google Shape;2204;p34"/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90266" h="91344" extrusionOk="0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05" name="Google Shape;2205;p34"/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/>
                <a:ahLst/>
                <a:cxnLst/>
                <a:rect l="l" t="t" r="r" b="b"/>
                <a:pathLst>
                  <a:path w="65986" h="88582" extrusionOk="0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06" name="Google Shape;2206;p34"/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07" name="Google Shape;2207;p34"/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162251" h="112490" extrusionOk="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08" name="Google Shape;2208;p34"/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111404" h="110870" extrusionOk="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209" name="Google Shape;2209;p34"/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</p:grpSpPr>
            <p:sp>
              <p:nvSpPr>
                <p:cNvPr id="2210" name="Google Shape;2210;p34"/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1" h="111347" extrusionOk="0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11" name="Google Shape;2211;p34"/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1" h="111347" extrusionOk="0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12" name="Google Shape;2212;p34"/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11" h="160972" extrusionOk="0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213" name="Google Shape;2213;p34"/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/>
                <a:ahLst/>
                <a:cxnLst/>
                <a:rect l="l" t="t" r="r" b="b"/>
                <a:pathLst>
                  <a:path w="115975" h="111633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14" name="Google Shape;2214;p34"/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44752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15" name="Google Shape;2215;p34"/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/>
                <a:ahLst/>
                <a:cxnLst/>
                <a:rect l="l" t="t" r="r" b="b"/>
                <a:pathLst>
                  <a:path w="114642" h="111633" extrusionOk="0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16" name="Google Shape;2216;p34"/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9028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217" name="Google Shape;2217;p34"/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</p:grpSpPr>
            <p:sp>
              <p:nvSpPr>
                <p:cNvPr id="2218" name="Google Shape;2218;p34"/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54" h="110775" extrusionOk="0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19" name="Google Shape;2219;p34"/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75" h="114204" extrusionOk="0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220" name="Google Shape;2220;p34"/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44847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21" name="Google Shape;2221;p34"/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99693" h="110870" extrusionOk="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22" name="Google Shape;2222;p34"/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111404" h="110870" extrusionOk="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23" name="Google Shape;2223;p34"/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/>
                <a:ahLst/>
                <a:cxnLst/>
                <a:rect l="l" t="t" r="r" b="b"/>
                <a:pathLst>
                  <a:path w="157776" h="158781" extrusionOk="0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224" name="Google Shape;2224;p34"/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225" name="Google Shape;2225;p34"/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344" h="1102714" extrusionOk="0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26" name="Google Shape;2226;p34"/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211" h="966216" extrusionOk="0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27" name="Google Shape;2227;p34"/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87" h="282702" extrusionOk="0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28" name="Google Shape;2228;p34"/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5" h="32575" extrusionOk="0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29" name="Google Shape;2229;p34"/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36" h="97726" extrusionOk="0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30" name="Google Shape;2230;p34"/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02" h="282702" extrusionOk="0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31" name="Google Shape;2231;p34"/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05" h="159067" extrusionOk="0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32" name="Google Shape;2232;p34"/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86" h="166211" extrusionOk="0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33" name="Google Shape;2233;p34"/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63" h="80200" extrusionOk="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234" name="Google Shape;2234;p34"/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/>
                <a:ahLst/>
                <a:cxnLst/>
                <a:rect l="l" t="t" r="r" b="b"/>
                <a:pathLst>
                  <a:path w="288605" h="64960" extrusionOk="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235" name="Google Shape;2235;p34"/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</p:grpSpPr>
            <p:sp>
              <p:nvSpPr>
                <p:cNvPr id="2236" name="Google Shape;2236;p34"/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86" h="86010" extrusionOk="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37" name="Google Shape;2237;p34"/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78" h="64579" extrusionOk="0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38" name="Google Shape;2238;p34"/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39" h="65341" extrusionOk="0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39" name="Google Shape;2239;p34"/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0" h="32575" extrusionOk="0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40" name="Google Shape;2240;p34"/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8" h="102869" extrusionOk="0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41" name="Google Shape;2241;p34"/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63" h="80200" extrusionOk="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42" name="Google Shape;2242;p34"/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8" h="102869" extrusionOk="0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243" name="Google Shape;2243;p34"/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9976" h="190" extrusionOk="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44" name="Google Shape;2244;p34"/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9976" h="190" extrusionOk="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45" name="Google Shape;2245;p34"/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/>
                <a:ahLst/>
                <a:cxnLst/>
                <a:rect l="l" t="t" r="r" b="b"/>
                <a:pathLst>
                  <a:path w="290129" h="79914" extrusionOk="0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46" name="Google Shape;2246;p34"/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/>
                <a:ahLst/>
                <a:cxnLst/>
                <a:rect l="l" t="t" r="r" b="b"/>
                <a:pathLst>
                  <a:path w="39039" h="319182" extrusionOk="0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47" name="Google Shape;2247;p34"/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/>
                <a:ahLst/>
                <a:cxnLst/>
                <a:rect l="l" t="t" r="r" b="b"/>
                <a:pathLst>
                  <a:path w="39039" h="319182" extrusionOk="0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48" name="Google Shape;2248;p34"/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7896" h="57150" extrusionOk="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49" name="Google Shape;2249;p34"/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/>
                <a:ahLst/>
                <a:cxnLst/>
                <a:rect l="l" t="t" r="r" b="b"/>
                <a:pathLst>
                  <a:path w="42181" h="56292" extrusionOk="0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50" name="Google Shape;2250;p34"/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/>
                <a:ahLst/>
                <a:cxnLst/>
                <a:rect l="l" t="t" r="r" b="b"/>
                <a:pathLst>
                  <a:path w="40467" h="58578" extrusionOk="0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51" name="Google Shape;2251;p34"/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/>
                <a:ahLst/>
                <a:cxnLst/>
                <a:rect l="l" t="t" r="r" b="b"/>
                <a:pathLst>
                  <a:path w="22566" h="56959" extrusionOk="0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</p:grpSp>
        <p:sp>
          <p:nvSpPr>
            <p:cNvPr id="2252" name="Google Shape;2252;p34"/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/>
              <a:ahLst/>
              <a:cxnLst/>
              <a:rect l="l" t="t" r="r" b="b"/>
              <a:pathLst>
                <a:path w="49513" h="856107" extrusionOk="0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2253" name="Google Shape;2253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37111" y="5686107"/>
              <a:ext cx="1051206" cy="363473"/>
            </a:xfrm>
            <a:custGeom>
              <a:avLst/>
              <a:gdLst/>
              <a:ahLst/>
              <a:cxnLst/>
              <a:rect l="l" t="t" r="r" b="b"/>
              <a:pathLst>
                <a:path w="1051206" h="363473" extrusionOk="0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254" name="Google Shape;2254;p34"/>
            <p:cNvGrpSpPr/>
            <p:nvPr/>
          </p:nvGrpSpPr>
          <p:grpSpPr>
            <a:xfrm>
              <a:off x="8588264" y="5247862"/>
              <a:ext cx="1621085" cy="196500"/>
              <a:chOff x="8588264" y="5247862"/>
              <a:chExt cx="1621085" cy="196500"/>
            </a:xfrm>
          </p:grpSpPr>
          <p:sp>
            <p:nvSpPr>
              <p:cNvPr id="2255" name="Google Shape;2255;p34"/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/>
                <a:ahLst/>
                <a:cxnLst/>
                <a:rect l="l" t="t" r="r" b="b"/>
                <a:pathLst>
                  <a:path w="47228" h="132016" extrusionOk="0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56" name="Google Shape;2256;p34"/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92106" extrusionOk="0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57" name="Google Shape;2257;p34"/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/>
                <a:ahLst/>
                <a:cxnLst/>
                <a:rect l="l" t="t" r="r" b="b"/>
                <a:pathLst>
                  <a:path w="92075" h="138207" extrusionOk="0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58" name="Google Shape;2258;p34"/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83125" h="93916" extrusionOk="0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59" name="Google Shape;2259;p34"/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63319" h="92106" extrusionOk="0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60" name="Google Shape;2260;p34"/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/>
                <a:ahLst/>
                <a:cxnLst/>
                <a:rect l="l" t="t" r="r" b="b"/>
                <a:pathLst>
                  <a:path w="59225" h="114014" extrusionOk="0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61" name="Google Shape;2261;p34"/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92106" extrusionOk="0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62" name="Google Shape;2262;p34"/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/>
                <a:ahLst/>
                <a:cxnLst/>
                <a:rect l="l" t="t" r="r" b="b"/>
                <a:pathLst>
                  <a:path w="76460" h="94107" extrusionOk="0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63" name="Google Shape;2263;p34"/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63319" h="92106" extrusionOk="0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64" name="Google Shape;2264;p34"/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/>
                <a:ahLst/>
                <a:cxnLst/>
                <a:rect l="l" t="t" r="r" b="b"/>
                <a:pathLst>
                  <a:path w="57797" h="94107" extrusionOk="0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65" name="Google Shape;2265;p34"/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150209" extrusionOk="0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66" name="Google Shape;2266;p34"/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/>
                <a:ahLst/>
                <a:cxnLst/>
                <a:rect l="l" t="t" r="r" b="b"/>
                <a:pathLst>
                  <a:path w="39896" h="139636" extrusionOk="0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67" name="Google Shape;2267;p34"/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/>
                <a:ahLst/>
                <a:cxnLst/>
                <a:rect l="l" t="t" r="r" b="b"/>
                <a:pathLst>
                  <a:path w="92075" h="138207" extrusionOk="0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68" name="Google Shape;2268;p34"/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153491" h="90487" extrusionOk="0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69" name="Google Shape;2269;p34"/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/>
                <a:ahLst/>
                <a:cxnLst/>
                <a:rect l="l" t="t" r="r" b="b"/>
                <a:pathLst>
                  <a:path w="39896" h="139636" extrusionOk="0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70" name="Google Shape;2270;p34"/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/>
                <a:ahLst/>
                <a:cxnLst/>
                <a:rect l="l" t="t" r="r" b="b"/>
                <a:pathLst>
                  <a:path w="59225" h="114014" extrusionOk="0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71" name="Google Shape;2271;p34"/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150209" extrusionOk="0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</p:grpSp>
        <p:pic>
          <p:nvPicPr>
            <p:cNvPr id="2272" name="Google Shape;2272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10661" y="5651912"/>
              <a:ext cx="1645366" cy="382904"/>
            </a:xfrm>
            <a:custGeom>
              <a:avLst/>
              <a:gdLst/>
              <a:ahLst/>
              <a:cxnLst/>
              <a:rect l="l" t="t" r="r" b="b"/>
              <a:pathLst>
                <a:path w="1645366" h="382904" extrusionOk="0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273" name="Google Shape;2273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623411" y="5635244"/>
              <a:ext cx="987219" cy="387477"/>
            </a:xfrm>
            <a:custGeom>
              <a:avLst/>
              <a:gdLst/>
              <a:ahLst/>
              <a:cxnLst/>
              <a:rect l="l" t="t" r="r" b="b"/>
              <a:pathLst>
                <a:path w="987219" h="387477" extrusionOk="0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274" name="Google Shape;2274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224310" y="5476843"/>
              <a:ext cx="544646" cy="544829"/>
            </a:xfrm>
            <a:custGeom>
              <a:avLst/>
              <a:gdLst/>
              <a:ahLst/>
              <a:cxnLst/>
              <a:rect l="l" t="t" r="r" b="b"/>
              <a:pathLst>
                <a:path w="544646" h="544829" extrusionOk="0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275" name="Google Shape;2275;p34"/>
          <p:cNvSpPr txBox="1">
            <a:spLocks noGrp="1"/>
          </p:cNvSpPr>
          <p:nvPr>
            <p:ph type="body" idx="1"/>
          </p:nvPr>
        </p:nvSpPr>
        <p:spPr>
          <a:xfrm>
            <a:off x="568634" y="1699535"/>
            <a:ext cx="10980300" cy="3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11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6" name="Google Shape;2276;p34"/>
          <p:cNvSpPr txBox="1">
            <a:spLocks noGrp="1"/>
          </p:cNvSpPr>
          <p:nvPr>
            <p:ph type="title"/>
          </p:nvPr>
        </p:nvSpPr>
        <p:spPr>
          <a:xfrm>
            <a:off x="520159" y="627293"/>
            <a:ext cx="9226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nership Slide_3">
  <p:cSld name="Partnership Slide_3"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" name="Google Shape;2278;p35"/>
          <p:cNvGrpSpPr/>
          <p:nvPr/>
        </p:nvGrpSpPr>
        <p:grpSpPr>
          <a:xfrm>
            <a:off x="165088" y="5143131"/>
            <a:ext cx="12026284" cy="1714689"/>
            <a:chOff x="272243" y="8481417"/>
            <a:chExt cx="19832262" cy="2827654"/>
          </a:xfrm>
        </p:grpSpPr>
        <p:sp>
          <p:nvSpPr>
            <p:cNvPr id="2279" name="Google Shape;2279;p35"/>
            <p:cNvSpPr/>
            <p:nvPr/>
          </p:nvSpPr>
          <p:spPr>
            <a:xfrm>
              <a:off x="272243" y="8481417"/>
              <a:ext cx="16012794" cy="2827654"/>
            </a:xfrm>
            <a:custGeom>
              <a:avLst/>
              <a:gdLst/>
              <a:ahLst/>
              <a:cxnLst/>
              <a:rect l="l" t="t" r="r" b="b"/>
              <a:pathLst>
                <a:path w="16012794" h="2827654" extrusionOk="0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280" name="Google Shape;2280;p35"/>
            <p:cNvSpPr/>
            <p:nvPr/>
          </p:nvSpPr>
          <p:spPr>
            <a:xfrm>
              <a:off x="16284980" y="8481417"/>
              <a:ext cx="3819525" cy="2827654"/>
            </a:xfrm>
            <a:custGeom>
              <a:avLst/>
              <a:gdLst/>
              <a:ahLst/>
              <a:cxnLst/>
              <a:rect l="l" t="t" r="r" b="b"/>
              <a:pathLst>
                <a:path w="3819525" h="2827654" extrusionOk="0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2281" name="Google Shape;2281;p35"/>
          <p:cNvSpPr/>
          <p:nvPr/>
        </p:nvSpPr>
        <p:spPr>
          <a:xfrm>
            <a:off x="0" y="5143139"/>
            <a:ext cx="165492" cy="1717800"/>
          </a:xfrm>
          <a:custGeom>
            <a:avLst/>
            <a:gdLst/>
            <a:ahLst/>
            <a:cxnLst/>
            <a:rect l="l" t="t" r="r" b="b"/>
            <a:pathLst>
              <a:path w="272415" h="2827654" extrusionOk="0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282" name="Google Shape;2282;p35"/>
          <p:cNvSpPr txBox="1"/>
          <p:nvPr/>
        </p:nvSpPr>
        <p:spPr>
          <a:xfrm>
            <a:off x="10604801" y="5873948"/>
            <a:ext cx="11238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75" rIns="0" bIns="0" anchor="t" anchorCtr="0">
            <a:spAutoFit/>
          </a:bodyPr>
          <a:lstStyle/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pSp>
        <p:nvGrpSpPr>
          <p:cNvPr id="2283" name="Google Shape;2283;p35"/>
          <p:cNvGrpSpPr/>
          <p:nvPr/>
        </p:nvGrpSpPr>
        <p:grpSpPr>
          <a:xfrm>
            <a:off x="1729712" y="2920583"/>
            <a:ext cx="8732972" cy="1017033"/>
            <a:chOff x="5334025" y="5104384"/>
            <a:chExt cx="9434931" cy="1102714"/>
          </a:xfrm>
        </p:grpSpPr>
        <p:grpSp>
          <p:nvGrpSpPr>
            <p:cNvPr id="2284" name="Google Shape;2284;p35"/>
            <p:cNvGrpSpPr/>
            <p:nvPr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2285" name="Google Shape;2285;p35"/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86" name="Google Shape;2286;p35"/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287" name="Google Shape;2287;p35"/>
              <p:cNvGrpSpPr/>
              <p:nvPr/>
            </p:nvGrpSpPr>
            <p:grpSpPr>
              <a:xfrm>
                <a:off x="7078488" y="5238718"/>
                <a:ext cx="335071" cy="114394"/>
                <a:chOff x="7078488" y="5238718"/>
                <a:chExt cx="335071" cy="114394"/>
              </a:xfrm>
            </p:grpSpPr>
            <p:sp>
              <p:nvSpPr>
                <p:cNvPr id="2288" name="Google Shape;2288;p35"/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75" h="114204" extrusionOk="0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89" name="Google Shape;2289;p35"/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89" h="114204" extrusionOk="0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90" name="Google Shape;2290;p35"/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28" h="114109" extrusionOk="0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291" name="Google Shape;2291;p35"/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44847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92" name="Google Shape;2292;p35"/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93" name="Google Shape;2293;p35"/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92837" h="89344" extrusionOk="0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294" name="Google Shape;2294;p35"/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</p:grpSpPr>
            <p:sp>
              <p:nvSpPr>
                <p:cNvPr id="2295" name="Google Shape;2295;p35"/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23" h="88963" extrusionOk="0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96" name="Google Shape;2296;p35"/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62" h="160972" extrusionOk="0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297" name="Google Shape;2297;p35"/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37" h="110871" extrusionOk="0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298" name="Google Shape;2298;p35"/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44847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299" name="Google Shape;2299;p35"/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44752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00" name="Google Shape;2300;p35"/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01" name="Google Shape;2301;p35"/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02" name="Google Shape;2302;p35"/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/>
                <a:ahLst/>
                <a:cxnLst/>
                <a:rect l="l" t="t" r="r" b="b"/>
                <a:pathLst>
                  <a:path w="89028" h="110871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03" name="Google Shape;2303;p35"/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162251" h="112490" extrusionOk="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304" name="Google Shape;2304;p35"/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</p:grpSpPr>
            <p:sp>
              <p:nvSpPr>
                <p:cNvPr id="2305" name="Google Shape;2305;p35"/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1" h="111347" extrusionOk="0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06" name="Google Shape;2306;p35"/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10" h="160972" extrusionOk="0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307" name="Google Shape;2307;p35"/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/>
                <a:ahLst/>
                <a:cxnLst/>
                <a:rect l="l" t="t" r="r" b="b"/>
                <a:pathLst>
                  <a:path w="1157850" h="7619" extrusionOk="0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08" name="Google Shape;2308;p35"/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/>
                <a:ahLst/>
                <a:cxnLst/>
                <a:rect l="l" t="t" r="r" b="b"/>
                <a:pathLst>
                  <a:path w="90266" h="91344" extrusionOk="0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09" name="Google Shape;2309;p35"/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/>
                <a:ahLst/>
                <a:cxnLst/>
                <a:rect l="l" t="t" r="r" b="b"/>
                <a:pathLst>
                  <a:path w="65986" h="88582" extrusionOk="0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10" name="Google Shape;2310;p35"/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5600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11" name="Google Shape;2311;p35"/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162251" h="112490" extrusionOk="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12" name="Google Shape;2312;p35"/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111404" h="110870" extrusionOk="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313" name="Google Shape;2313;p35"/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</p:grpSpPr>
            <p:sp>
              <p:nvSpPr>
                <p:cNvPr id="2314" name="Google Shape;2314;p35"/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1" h="111347" extrusionOk="0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15" name="Google Shape;2315;p35"/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51" h="111347" extrusionOk="0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16" name="Google Shape;2316;p35"/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11" h="160972" extrusionOk="0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317" name="Google Shape;2317;p35"/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/>
                <a:ahLst/>
                <a:cxnLst/>
                <a:rect l="l" t="t" r="r" b="b"/>
                <a:pathLst>
                  <a:path w="115975" h="111633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18" name="Google Shape;2318;p35"/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44752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19" name="Google Shape;2319;p35"/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/>
                <a:ahLst/>
                <a:cxnLst/>
                <a:rect l="l" t="t" r="r" b="b"/>
                <a:pathLst>
                  <a:path w="114642" h="111633" extrusionOk="0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20" name="Google Shape;2320;p35"/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89028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321" name="Google Shape;2321;p35"/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</p:grpSpPr>
            <p:sp>
              <p:nvSpPr>
                <p:cNvPr id="2322" name="Google Shape;2322;p35"/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54" h="110775" extrusionOk="0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23" name="Google Shape;2323;p35"/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75" h="114204" extrusionOk="0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324" name="Google Shape;2324;p35"/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44847" h="110870" extrusionOk="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25" name="Google Shape;2325;p35"/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99693" h="110870" extrusionOk="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26" name="Google Shape;2326;p35"/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/>
                <a:ahLst/>
                <a:cxnLst/>
                <a:rect l="l" t="t" r="r" b="b"/>
                <a:pathLst>
                  <a:path w="111404" h="110870" extrusionOk="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27" name="Google Shape;2327;p35"/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/>
                <a:ahLst/>
                <a:cxnLst/>
                <a:rect l="l" t="t" r="r" b="b"/>
                <a:pathLst>
                  <a:path w="157776" h="158781" extrusionOk="0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328" name="Google Shape;2328;p35"/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329" name="Google Shape;2329;p35"/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344" h="1102714" extrusionOk="0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30" name="Google Shape;2330;p35"/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211" h="966216" extrusionOk="0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31" name="Google Shape;2331;p35"/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87" h="282702" extrusionOk="0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32" name="Google Shape;2332;p35"/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5" h="32575" extrusionOk="0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33" name="Google Shape;2333;p35"/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36" h="97726" extrusionOk="0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34" name="Google Shape;2334;p35"/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02" h="282702" extrusionOk="0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35" name="Google Shape;2335;p35"/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05" h="159067" extrusionOk="0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36" name="Google Shape;2336;p35"/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86" h="166211" extrusionOk="0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37" name="Google Shape;2337;p35"/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63" h="80200" extrusionOk="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338" name="Google Shape;2338;p35"/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/>
                <a:ahLst/>
                <a:cxnLst/>
                <a:rect l="l" t="t" r="r" b="b"/>
                <a:pathLst>
                  <a:path w="288605" h="64960" extrusionOk="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grpSp>
            <p:nvGrpSpPr>
              <p:cNvPr id="2339" name="Google Shape;2339;p35"/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</p:grpSpPr>
            <p:sp>
              <p:nvSpPr>
                <p:cNvPr id="2340" name="Google Shape;2340;p35"/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86" h="86010" extrusionOk="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41" name="Google Shape;2341;p35"/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78" h="64579" extrusionOk="0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42" name="Google Shape;2342;p35"/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39" h="65341" extrusionOk="0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43" name="Google Shape;2343;p35"/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0" h="32575" extrusionOk="0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44" name="Google Shape;2344;p35"/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8" h="102869" extrusionOk="0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45" name="Google Shape;2345;p35"/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63" h="80200" extrusionOk="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  <p:sp>
              <p:nvSpPr>
                <p:cNvPr id="2346" name="Google Shape;2346;p35"/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8" h="102869" extrusionOk="0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55450" tIns="27725" rIns="55450" bIns="277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/>
                </a:p>
              </p:txBody>
            </p:sp>
          </p:grpSp>
          <p:sp>
            <p:nvSpPr>
              <p:cNvPr id="2347" name="Google Shape;2347;p35"/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9976" h="190" extrusionOk="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48" name="Google Shape;2348;p35"/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9976" h="190" extrusionOk="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49" name="Google Shape;2349;p35"/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/>
                <a:ahLst/>
                <a:cxnLst/>
                <a:rect l="l" t="t" r="r" b="b"/>
                <a:pathLst>
                  <a:path w="290129" h="79914" extrusionOk="0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50" name="Google Shape;2350;p35"/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/>
                <a:ahLst/>
                <a:cxnLst/>
                <a:rect l="l" t="t" r="r" b="b"/>
                <a:pathLst>
                  <a:path w="39039" h="319182" extrusionOk="0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51" name="Google Shape;2351;p35"/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/>
                <a:ahLst/>
                <a:cxnLst/>
                <a:rect l="l" t="t" r="r" b="b"/>
                <a:pathLst>
                  <a:path w="39039" h="319182" extrusionOk="0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52" name="Google Shape;2352;p35"/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7896" h="57150" extrusionOk="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53" name="Google Shape;2353;p35"/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/>
                <a:ahLst/>
                <a:cxnLst/>
                <a:rect l="l" t="t" r="r" b="b"/>
                <a:pathLst>
                  <a:path w="42181" h="56292" extrusionOk="0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54" name="Google Shape;2354;p35"/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/>
                <a:ahLst/>
                <a:cxnLst/>
                <a:rect l="l" t="t" r="r" b="b"/>
                <a:pathLst>
                  <a:path w="40467" h="58578" extrusionOk="0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55" name="Google Shape;2355;p35"/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/>
                <a:ahLst/>
                <a:cxnLst/>
                <a:rect l="l" t="t" r="r" b="b"/>
                <a:pathLst>
                  <a:path w="22566" h="56959" extrusionOk="0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</p:grpSp>
        <p:sp>
          <p:nvSpPr>
            <p:cNvPr id="2356" name="Google Shape;2356;p35"/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/>
              <a:ahLst/>
              <a:cxnLst/>
              <a:rect l="l" t="t" r="r" b="b"/>
              <a:pathLst>
                <a:path w="49513" h="856107" extrusionOk="0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2357" name="Google Shape;2357;p3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37111" y="5686107"/>
              <a:ext cx="1051206" cy="363473"/>
            </a:xfrm>
            <a:custGeom>
              <a:avLst/>
              <a:gdLst/>
              <a:ahLst/>
              <a:cxnLst/>
              <a:rect l="l" t="t" r="r" b="b"/>
              <a:pathLst>
                <a:path w="1051206" h="363473" extrusionOk="0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358" name="Google Shape;2358;p35"/>
            <p:cNvGrpSpPr/>
            <p:nvPr/>
          </p:nvGrpSpPr>
          <p:grpSpPr>
            <a:xfrm>
              <a:off x="8588264" y="5247862"/>
              <a:ext cx="1621085" cy="196500"/>
              <a:chOff x="8588264" y="5247862"/>
              <a:chExt cx="1621085" cy="196500"/>
            </a:xfrm>
          </p:grpSpPr>
          <p:sp>
            <p:nvSpPr>
              <p:cNvPr id="2359" name="Google Shape;2359;p35"/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/>
                <a:ahLst/>
                <a:cxnLst/>
                <a:rect l="l" t="t" r="r" b="b"/>
                <a:pathLst>
                  <a:path w="47228" h="132016" extrusionOk="0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60" name="Google Shape;2360;p35"/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92106" extrusionOk="0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61" name="Google Shape;2361;p35"/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/>
                <a:ahLst/>
                <a:cxnLst/>
                <a:rect l="l" t="t" r="r" b="b"/>
                <a:pathLst>
                  <a:path w="92075" h="138207" extrusionOk="0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62" name="Google Shape;2362;p35"/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83125" h="93916" extrusionOk="0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63" name="Google Shape;2363;p35"/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63319" h="92106" extrusionOk="0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64" name="Google Shape;2364;p35"/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/>
                <a:ahLst/>
                <a:cxnLst/>
                <a:rect l="l" t="t" r="r" b="b"/>
                <a:pathLst>
                  <a:path w="59225" h="114014" extrusionOk="0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65" name="Google Shape;2365;p35"/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92106" extrusionOk="0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66" name="Google Shape;2366;p35"/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/>
                <a:ahLst/>
                <a:cxnLst/>
                <a:rect l="l" t="t" r="r" b="b"/>
                <a:pathLst>
                  <a:path w="76460" h="94107" extrusionOk="0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67" name="Google Shape;2367;p35"/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/>
                <a:ahLst/>
                <a:cxnLst/>
                <a:rect l="l" t="t" r="r" b="b"/>
                <a:pathLst>
                  <a:path w="63319" h="92106" extrusionOk="0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68" name="Google Shape;2368;p35"/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/>
                <a:ahLst/>
                <a:cxnLst/>
                <a:rect l="l" t="t" r="r" b="b"/>
                <a:pathLst>
                  <a:path w="57797" h="94107" extrusionOk="0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69" name="Google Shape;2369;p35"/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150209" extrusionOk="0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70" name="Google Shape;2370;p35"/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/>
                <a:ahLst/>
                <a:cxnLst/>
                <a:rect l="l" t="t" r="r" b="b"/>
                <a:pathLst>
                  <a:path w="39896" h="139636" extrusionOk="0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71" name="Google Shape;2371;p35"/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/>
                <a:ahLst/>
                <a:cxnLst/>
                <a:rect l="l" t="t" r="r" b="b"/>
                <a:pathLst>
                  <a:path w="92075" h="138207" extrusionOk="0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72" name="Google Shape;2372;p35"/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153491" h="90487" extrusionOk="0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73" name="Google Shape;2373;p35"/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/>
                <a:ahLst/>
                <a:cxnLst/>
                <a:rect l="l" t="t" r="r" b="b"/>
                <a:pathLst>
                  <a:path w="39896" h="139636" extrusionOk="0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74" name="Google Shape;2374;p35"/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/>
                <a:ahLst/>
                <a:cxnLst/>
                <a:rect l="l" t="t" r="r" b="b"/>
                <a:pathLst>
                  <a:path w="59225" h="114014" extrusionOk="0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2375" name="Google Shape;2375;p35"/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/>
                <a:ahLst/>
                <a:cxnLst/>
                <a:rect l="l" t="t" r="r" b="b"/>
                <a:pathLst>
                  <a:path w="97217" h="150209" extrusionOk="0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55450" tIns="27725" rIns="55450" bIns="27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</p:grpSp>
        <p:pic>
          <p:nvPicPr>
            <p:cNvPr id="2376" name="Google Shape;2376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10661" y="5651912"/>
              <a:ext cx="1645366" cy="382904"/>
            </a:xfrm>
            <a:custGeom>
              <a:avLst/>
              <a:gdLst/>
              <a:ahLst/>
              <a:cxnLst/>
              <a:rect l="l" t="t" r="r" b="b"/>
              <a:pathLst>
                <a:path w="1645366" h="382904" extrusionOk="0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377" name="Google Shape;2377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623411" y="5635244"/>
              <a:ext cx="987219" cy="387477"/>
            </a:xfrm>
            <a:custGeom>
              <a:avLst/>
              <a:gdLst/>
              <a:ahLst/>
              <a:cxnLst/>
              <a:rect l="l" t="t" r="r" b="b"/>
              <a:pathLst>
                <a:path w="987219" h="387477" extrusionOk="0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378" name="Google Shape;2378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224310" y="5476843"/>
              <a:ext cx="544646" cy="544829"/>
            </a:xfrm>
            <a:custGeom>
              <a:avLst/>
              <a:gdLst/>
              <a:ahLst/>
              <a:cxnLst/>
              <a:rect l="l" t="t" r="r" b="b"/>
              <a:pathLst>
                <a:path w="544646" h="544829" extrusionOk="0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_1">
  <p:cSld name="Closing Slide_1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36"/>
          <p:cNvSpPr/>
          <p:nvPr/>
        </p:nvSpPr>
        <p:spPr>
          <a:xfrm>
            <a:off x="0" y="0"/>
            <a:ext cx="12048134" cy="6870044"/>
          </a:xfrm>
          <a:custGeom>
            <a:avLst/>
            <a:gdLst/>
            <a:ahLst/>
            <a:cxnLst/>
            <a:rect l="l" t="t" r="r" b="b"/>
            <a:pathLst>
              <a:path w="19832320" h="11308715" extrusionOk="0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381" name="Google Shape;2381;p36"/>
          <p:cNvSpPr/>
          <p:nvPr/>
        </p:nvSpPr>
        <p:spPr>
          <a:xfrm>
            <a:off x="12026796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E5007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2382" name="Google Shape;2382;p36"/>
          <p:cNvGrpSpPr/>
          <p:nvPr/>
        </p:nvGrpSpPr>
        <p:grpSpPr>
          <a:xfrm>
            <a:off x="2956551" y="2653970"/>
            <a:ext cx="6312282" cy="1553901"/>
            <a:chOff x="942530" y="948344"/>
            <a:chExt cx="3788430" cy="932658"/>
          </a:xfrm>
        </p:grpSpPr>
        <p:sp>
          <p:nvSpPr>
            <p:cNvPr id="2383" name="Google Shape;2383;p36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84" name="Google Shape;2384;p36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85" name="Google Shape;2385;p36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86" name="Google Shape;2386;p36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87" name="Google Shape;2387;p36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88" name="Google Shape;2388;p36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89" name="Google Shape;2389;p36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90" name="Google Shape;2390;p36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91" name="Google Shape;2391;p36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92" name="Google Shape;2392;p36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93" name="Google Shape;2393;p36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94" name="Google Shape;2394;p36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95" name="Google Shape;2395;p36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96" name="Google Shape;2396;p36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97" name="Google Shape;2397;p36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98" name="Google Shape;2398;p36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99" name="Google Shape;2399;p36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0" name="Google Shape;2400;p36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1" name="Google Shape;2401;p36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2" name="Google Shape;2402;p36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3" name="Google Shape;2403;p36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4" name="Google Shape;2404;p36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5" name="Google Shape;2405;p36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6" name="Google Shape;2406;p36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7" name="Google Shape;2407;p36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8" name="Google Shape;2408;p36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9" name="Google Shape;2409;p36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0" name="Google Shape;2410;p36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1" name="Google Shape;2411;p36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2" name="Google Shape;2412;p36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3" name="Google Shape;2413;p36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4" name="Google Shape;2414;p36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5" name="Google Shape;2415;p36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6" name="Google Shape;2416;p36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7" name="Google Shape;2417;p36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8" name="Google Shape;2418;p36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9" name="Google Shape;2419;p36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0" name="Google Shape;2420;p36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1" name="Google Shape;2421;p36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2" name="Google Shape;2422;p36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3" name="Google Shape;2423;p36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4" name="Google Shape;2424;p36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5" name="Google Shape;2425;p36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6" name="Google Shape;2426;p36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7" name="Google Shape;2427;p36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8" name="Google Shape;2428;p36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9" name="Google Shape;2429;p36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0" name="Google Shape;2430;p36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1" name="Google Shape;2431;p36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2" name="Google Shape;2432;p36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3" name="Google Shape;2433;p36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4" name="Google Shape;2434;p36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5" name="Google Shape;2435;p36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6" name="Google Shape;2436;p36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7" name="Google Shape;2437;p36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8" name="Google Shape;2438;p36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9" name="Google Shape;2439;p36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0" name="Google Shape;2440;p36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1" name="Google Shape;2441;p36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2" name="Google Shape;2442;p36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3" name="Google Shape;2443;p36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4" name="Google Shape;2444;p36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5" name="Google Shape;2445;p36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6" name="Google Shape;2446;p36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_2">
  <p:cSld name="Closing Slide_2"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37"/>
          <p:cNvSpPr/>
          <p:nvPr/>
        </p:nvSpPr>
        <p:spPr>
          <a:xfrm>
            <a:off x="12026796" y="0"/>
            <a:ext cx="165492" cy="687004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2449" name="Google Shape;2449;p37"/>
          <p:cNvGrpSpPr/>
          <p:nvPr/>
        </p:nvGrpSpPr>
        <p:grpSpPr>
          <a:xfrm>
            <a:off x="2956551" y="2652107"/>
            <a:ext cx="6312282" cy="1553901"/>
            <a:chOff x="942530" y="948344"/>
            <a:chExt cx="3788430" cy="932658"/>
          </a:xfrm>
        </p:grpSpPr>
        <p:sp>
          <p:nvSpPr>
            <p:cNvPr id="2450" name="Google Shape;2450;p37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1" name="Google Shape;2451;p37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2" name="Google Shape;2452;p37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3" name="Google Shape;2453;p37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7" name="Google Shape;2457;p37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8" name="Google Shape;2458;p37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9" name="Google Shape;2459;p37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0" name="Google Shape;2460;p37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1" name="Google Shape;2461;p37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2" name="Google Shape;2462;p37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3" name="Google Shape;2463;p37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4" name="Google Shape;2464;p37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5" name="Google Shape;2465;p37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6" name="Google Shape;2466;p37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7" name="Google Shape;2467;p37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8" name="Google Shape;2468;p37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9" name="Google Shape;2469;p37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0" name="Google Shape;2470;p37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1" name="Google Shape;2471;p37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2" name="Google Shape;2472;p37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3" name="Google Shape;2473;p37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4" name="Google Shape;2474;p37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5" name="Google Shape;2475;p37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6" name="Google Shape;2476;p37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7" name="Google Shape;2477;p37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8" name="Google Shape;2478;p37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9" name="Google Shape;2479;p37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80" name="Google Shape;2480;p37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81" name="Google Shape;2481;p37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82" name="Google Shape;2482;p37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83" name="Google Shape;2483;p37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84" name="Google Shape;2484;p37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85" name="Google Shape;2485;p37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86" name="Google Shape;2486;p37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87" name="Google Shape;2487;p37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88" name="Google Shape;2488;p37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89" name="Google Shape;2489;p37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90" name="Google Shape;2490;p37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91" name="Google Shape;2491;p37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92" name="Google Shape;2492;p37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93" name="Google Shape;2493;p37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5" name="Google Shape;2515;p38"/>
          <p:cNvGrpSpPr/>
          <p:nvPr/>
        </p:nvGrpSpPr>
        <p:grpSpPr>
          <a:xfrm>
            <a:off x="165088" y="5143131"/>
            <a:ext cx="12026284" cy="1714689"/>
            <a:chOff x="272243" y="8481417"/>
            <a:chExt cx="19832262" cy="2827654"/>
          </a:xfrm>
        </p:grpSpPr>
        <p:sp>
          <p:nvSpPr>
            <p:cNvPr id="2516" name="Google Shape;2516;p38"/>
            <p:cNvSpPr/>
            <p:nvPr/>
          </p:nvSpPr>
          <p:spPr>
            <a:xfrm>
              <a:off x="272243" y="8481417"/>
              <a:ext cx="16012794" cy="2827654"/>
            </a:xfrm>
            <a:custGeom>
              <a:avLst/>
              <a:gdLst/>
              <a:ahLst/>
              <a:cxnLst/>
              <a:rect l="l" t="t" r="r" b="b"/>
              <a:pathLst>
                <a:path w="16012794" h="2827654" extrusionOk="0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17" name="Google Shape;2517;p38"/>
            <p:cNvSpPr/>
            <p:nvPr/>
          </p:nvSpPr>
          <p:spPr>
            <a:xfrm>
              <a:off x="16284980" y="8481417"/>
              <a:ext cx="3819525" cy="2827654"/>
            </a:xfrm>
            <a:custGeom>
              <a:avLst/>
              <a:gdLst/>
              <a:ahLst/>
              <a:cxnLst/>
              <a:rect l="l" t="t" r="r" b="b"/>
              <a:pathLst>
                <a:path w="3819525" h="2827654" extrusionOk="0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2518" name="Google Shape;2518;p38"/>
          <p:cNvSpPr/>
          <p:nvPr/>
        </p:nvSpPr>
        <p:spPr>
          <a:xfrm>
            <a:off x="0" y="5143139"/>
            <a:ext cx="165492" cy="1717800"/>
          </a:xfrm>
          <a:custGeom>
            <a:avLst/>
            <a:gdLst/>
            <a:ahLst/>
            <a:cxnLst/>
            <a:rect l="l" t="t" r="r" b="b"/>
            <a:pathLst>
              <a:path w="272415" h="2827654" extrusionOk="0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519" name="Google Shape;2519;p38"/>
          <p:cNvSpPr txBox="1"/>
          <p:nvPr/>
        </p:nvSpPr>
        <p:spPr>
          <a:xfrm>
            <a:off x="10604801" y="5873948"/>
            <a:ext cx="1115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75" rIns="0" bIns="0" anchor="t" anchorCtr="0">
            <a:spAutoFit/>
          </a:bodyPr>
          <a:lstStyle/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520" name="Google Shape;2520;p38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 b="0" i="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2521" name="Google Shape;2521;p38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2522" name="Google Shape;2522;p38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23" name="Google Shape;2523;p38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24" name="Google Shape;2524;p38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25" name="Google Shape;2525;p38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26" name="Google Shape;2526;p38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27" name="Google Shape;2527;p38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28" name="Google Shape;2528;p38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29" name="Google Shape;2529;p38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30" name="Google Shape;2530;p38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31" name="Google Shape;2531;p38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32" name="Google Shape;2532;p38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33" name="Google Shape;2533;p38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34" name="Google Shape;2534;p38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35" name="Google Shape;2535;p38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36" name="Google Shape;2536;p38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37" name="Google Shape;2537;p38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38" name="Google Shape;2538;p38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39" name="Google Shape;2539;p38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40" name="Google Shape;2540;p38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41" name="Google Shape;2541;p38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42" name="Google Shape;2542;p38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43" name="Google Shape;2543;p38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44" name="Google Shape;2544;p38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45" name="Google Shape;2545;p38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46" name="Google Shape;2546;p38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47" name="Google Shape;2547;p38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48" name="Google Shape;2548;p38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49" name="Google Shape;2549;p38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50" name="Google Shape;2550;p38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51" name="Google Shape;2551;p38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52" name="Google Shape;2552;p38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53" name="Google Shape;2553;p38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55" name="Google Shape;2555;p38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56" name="Google Shape;2556;p38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58" name="Google Shape;2558;p38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59" name="Google Shape;2559;p38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60" name="Google Shape;2560;p38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61" name="Google Shape;2561;p38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62" name="Google Shape;2562;p38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63" name="Google Shape;2563;p38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64" name="Google Shape;2564;p38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65" name="Google Shape;2565;p38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66" name="Google Shape;2566;p38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67" name="Google Shape;2567;p38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68" name="Google Shape;2568;p38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69" name="Google Shape;2569;p38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70" name="Google Shape;2570;p38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71" name="Google Shape;2571;p38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72" name="Google Shape;2572;p38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73" name="Google Shape;2573;p38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74" name="Google Shape;2574;p38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75" name="Google Shape;2575;p38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76" name="Google Shape;2576;p38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77" name="Google Shape;2577;p38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78" name="Google Shape;2578;p38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79" name="Google Shape;2579;p38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80" name="Google Shape;2580;p38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81" name="Google Shape;2581;p38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82" name="Google Shape;2582;p38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83" name="Google Shape;2583;p38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84" name="Google Shape;2584;p38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85" name="Google Shape;2585;p38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 type="title">
  <p:cSld name="TITLE"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7" name="Google Shape;2587;p39"/>
          <p:cNvPicPr preferRelativeResize="0"/>
          <p:nvPr/>
        </p:nvPicPr>
        <p:blipFill rotWithShape="1">
          <a:blip r:embed="rId2">
            <a:alphaModFix/>
          </a:blip>
          <a:srcRect t="10660" r="3864" b="784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2588" name="Google Shape;2588;p39"/>
          <p:cNvSpPr/>
          <p:nvPr/>
        </p:nvSpPr>
        <p:spPr>
          <a:xfrm>
            <a:off x="5765359" y="0"/>
            <a:ext cx="1426725" cy="6897756"/>
          </a:xfrm>
          <a:custGeom>
            <a:avLst/>
            <a:gdLst/>
            <a:ahLst/>
            <a:cxnLst/>
            <a:rect l="l" t="t" r="r" b="b"/>
            <a:pathLst>
              <a:path w="1426725" h="6897756" extrusionOk="0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89" name="Google Shape;2589;p39"/>
          <p:cNvSpPr/>
          <p:nvPr/>
        </p:nvSpPr>
        <p:spPr>
          <a:xfrm>
            <a:off x="-13252" y="0"/>
            <a:ext cx="6774812" cy="6897756"/>
          </a:xfrm>
          <a:custGeom>
            <a:avLst/>
            <a:gdLst/>
            <a:ahLst/>
            <a:cxnLst/>
            <a:rect l="l" t="t" r="r" b="b"/>
            <a:pathLst>
              <a:path w="6774812" h="6897756" extrusionOk="0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90" name="Google Shape;2590;p39"/>
          <p:cNvSpPr/>
          <p:nvPr/>
        </p:nvSpPr>
        <p:spPr>
          <a:xfrm>
            <a:off x="7164361" y="3977331"/>
            <a:ext cx="5027639" cy="1282148"/>
          </a:xfrm>
          <a:custGeom>
            <a:avLst/>
            <a:gdLst/>
            <a:ahLst/>
            <a:cxnLst/>
            <a:rect l="l" t="t" r="r" b="b"/>
            <a:pathLst>
              <a:path w="5027639" h="1282148" extrusionOk="0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91" name="Google Shape;2591;p39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E" sz="25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39"/>
          <p:cNvSpPr txBox="1">
            <a:spLocks noGrp="1"/>
          </p:cNvSpPr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sz="7000" b="1" i="0" u="none" strike="noStrike" cap="non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3" name="Google Shape;2593;p39"/>
          <p:cNvSpPr txBox="1">
            <a:spLocks noGrp="1"/>
          </p:cNvSpPr>
          <p:nvPr>
            <p:ph type="subTitle" idx="1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594" name="Google Shape;259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595" name="Google Shape;259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596" name="Google Shape;259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597" name="Google Shape;259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1" type="obj">
  <p:cSld name="OBJECT"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40"/>
          <p:cNvSpPr/>
          <p:nvPr/>
        </p:nvSpPr>
        <p:spPr>
          <a:xfrm>
            <a:off x="2887677" y="5972158"/>
            <a:ext cx="674128" cy="620798"/>
          </a:xfrm>
          <a:custGeom>
            <a:avLst/>
            <a:gdLst/>
            <a:ahLst/>
            <a:cxnLst/>
            <a:rect l="l" t="t" r="r" b="b"/>
            <a:pathLst>
              <a:path w="1426725" h="6897756" extrusionOk="0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00" name="Google Shape;2600;p40"/>
          <p:cNvSpPr/>
          <p:nvPr/>
        </p:nvSpPr>
        <p:spPr>
          <a:xfrm>
            <a:off x="-8074" y="5972159"/>
            <a:ext cx="3371092" cy="660616"/>
          </a:xfrm>
          <a:custGeom>
            <a:avLst/>
            <a:gdLst/>
            <a:ahLst/>
            <a:cxnLst/>
            <a:rect l="l" t="t" r="r" b="b"/>
            <a:pathLst>
              <a:path w="7134587" h="7340175" extrusionOk="0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01" name="Google Shape;2601;p40"/>
          <p:cNvSpPr/>
          <p:nvPr/>
        </p:nvSpPr>
        <p:spPr>
          <a:xfrm rot="10800000">
            <a:off x="3187071" y="5956678"/>
            <a:ext cx="9038769" cy="620799"/>
          </a:xfrm>
          <a:custGeom>
            <a:avLst/>
            <a:gdLst/>
            <a:ahLst/>
            <a:cxnLst/>
            <a:rect l="l" t="t" r="r" b="b"/>
            <a:pathLst>
              <a:path w="19129670" h="6897768" extrusionOk="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02" name="Google Shape;2602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3" name="Google Shape;2603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604" name="Google Shape;2604;p40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605" name="Google Shape;2605;p40"/>
          <p:cNvSpPr txBox="1">
            <a:spLocks noGrp="1"/>
          </p:cNvSpPr>
          <p:nvPr>
            <p:ph type="dt" idx="10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2606" name="Google Shape;2606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_3">
  <p:cSld name="Cover Slide_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/>
          <p:nvPr/>
        </p:nvSpPr>
        <p:spPr>
          <a:xfrm>
            <a:off x="10066056" y="0"/>
            <a:ext cx="2124051" cy="6870044"/>
          </a:xfrm>
          <a:custGeom>
            <a:avLst/>
            <a:gdLst/>
            <a:ahLst/>
            <a:cxnLst/>
            <a:rect l="l" t="t" r="r" b="b"/>
            <a:pathLst>
              <a:path w="2860675" h="11308715" extrusionOk="0">
                <a:moveTo>
                  <a:pt x="2860206" y="0"/>
                </a:moveTo>
                <a:lnTo>
                  <a:pt x="0" y="0"/>
                </a:lnTo>
                <a:lnTo>
                  <a:pt x="0" y="11308556"/>
                </a:lnTo>
                <a:lnTo>
                  <a:pt x="2860206" y="11308556"/>
                </a:lnTo>
                <a:lnTo>
                  <a:pt x="28602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24" name="Google Shape;224;p5"/>
          <p:cNvSpPr txBox="1"/>
          <p:nvPr/>
        </p:nvSpPr>
        <p:spPr>
          <a:xfrm>
            <a:off x="6379062" y="5925192"/>
            <a:ext cx="10185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25" name="Google Shape;225;p5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227" name="Google Shape;227;p5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291" name="Google Shape;291;p5"/>
          <p:cNvSpPr txBox="1"/>
          <p:nvPr/>
        </p:nvSpPr>
        <p:spPr>
          <a:xfrm>
            <a:off x="10604801" y="5925189"/>
            <a:ext cx="1089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92" name="Google Shape;292;p5"/>
          <p:cNvSpPr/>
          <p:nvPr/>
        </p:nvSpPr>
        <p:spPr>
          <a:xfrm>
            <a:off x="10066030" y="0"/>
            <a:ext cx="2128887" cy="1717800"/>
          </a:xfrm>
          <a:custGeom>
            <a:avLst/>
            <a:gdLst/>
            <a:ahLst/>
            <a:cxnLst/>
            <a:rect l="l" t="t" r="r" b="b"/>
            <a:pathLst>
              <a:path w="10259694" h="2827654" extrusionOk="0">
                <a:moveTo>
                  <a:pt x="0" y="2827139"/>
                </a:moveTo>
                <a:lnTo>
                  <a:pt x="10259268" y="2827139"/>
                </a:lnTo>
                <a:lnTo>
                  <a:pt x="10259268" y="0"/>
                </a:lnTo>
                <a:lnTo>
                  <a:pt x="0" y="0"/>
                </a:lnTo>
                <a:lnTo>
                  <a:pt x="0" y="28271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93" name="Google Shape;293;p5"/>
          <p:cNvSpPr>
            <a:spLocks noGrp="1"/>
          </p:cNvSpPr>
          <p:nvPr>
            <p:ph type="pic" idx="2"/>
          </p:nvPr>
        </p:nvSpPr>
        <p:spPr>
          <a:xfrm>
            <a:off x="5805256" y="0"/>
            <a:ext cx="42609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2B">
  <p:cSld name="Divider Slide 2B"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8" name="Google Shape;260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09" name="Google Shape;2609;p41"/>
          <p:cNvSpPr/>
          <p:nvPr/>
        </p:nvSpPr>
        <p:spPr>
          <a:xfrm>
            <a:off x="5770821" y="0"/>
            <a:ext cx="6421179" cy="6909258"/>
          </a:xfrm>
          <a:custGeom>
            <a:avLst/>
            <a:gdLst/>
            <a:ahLst/>
            <a:cxnLst/>
            <a:rect l="l" t="t" r="r" b="b"/>
            <a:pathLst>
              <a:path w="6421179" h="6909258" extrusionOk="0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10" name="Google Shape;2610;p41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E" sz="25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1" name="Google Shape;2611;p41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2" name="Google Shape;2612;p41"/>
          <p:cNvSpPr txBox="1">
            <a:spLocks noGrp="1"/>
          </p:cNvSpPr>
          <p:nvPr>
            <p:ph type="subTitle" idx="1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613" name="Google Shape;2613;p41"/>
          <p:cNvSpPr txBox="1">
            <a:spLocks noGrp="1"/>
          </p:cNvSpPr>
          <p:nvPr>
            <p:ph type="dt" idx="10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614" name="Google Shape;2614;p41"/>
          <p:cNvSpPr txBox="1">
            <a:spLocks noGrp="1"/>
          </p:cNvSpPr>
          <p:nvPr>
            <p:ph type="ftr" idx="11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2615" name="Google Shape;26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1B">
  <p:cSld name="Divider Slide 1B"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7" name="Google Shape;2617;p42"/>
          <p:cNvPicPr preferRelativeResize="0"/>
          <p:nvPr/>
        </p:nvPicPr>
        <p:blipFill rotWithShape="1">
          <a:blip r:embed="rId2">
            <a:alphaModFix/>
          </a:blip>
          <a:srcRect l="979" t="1909" r="1077" b="15068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42"/>
          <p:cNvPicPr preferRelativeResize="0"/>
          <p:nvPr/>
        </p:nvPicPr>
        <p:blipFill rotWithShape="1">
          <a:blip r:embed="rId3">
            <a:alphaModFix amt="38000"/>
          </a:blip>
          <a:srcRect l="23092" t="38466" r="-5153" b="2446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2619" name="Google Shape;2619;p42"/>
          <p:cNvSpPr/>
          <p:nvPr/>
        </p:nvSpPr>
        <p:spPr>
          <a:xfrm>
            <a:off x="5770821" y="0"/>
            <a:ext cx="6421179" cy="6909258"/>
          </a:xfrm>
          <a:custGeom>
            <a:avLst/>
            <a:gdLst/>
            <a:ahLst/>
            <a:cxnLst/>
            <a:rect l="l" t="t" r="r" b="b"/>
            <a:pathLst>
              <a:path w="6421179" h="6909258" extrusionOk="0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20" name="Google Shape;2620;p4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IE" sz="25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Google Shape;2621;p42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2" name="Google Shape;2622;p42"/>
          <p:cNvSpPr txBox="1">
            <a:spLocks noGrp="1"/>
          </p:cNvSpPr>
          <p:nvPr>
            <p:ph type="subTitle" idx="1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623" name="Google Shape;2623;p42"/>
          <p:cNvSpPr txBox="1">
            <a:spLocks noGrp="1"/>
          </p:cNvSpPr>
          <p:nvPr>
            <p:ph type="ftr" idx="11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2624" name="Google Shape;2624;p42"/>
          <p:cNvSpPr txBox="1">
            <a:spLocks noGrp="1"/>
          </p:cNvSpPr>
          <p:nvPr>
            <p:ph type="dt" idx="10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pic>
        <p:nvPicPr>
          <p:cNvPr id="2625" name="Google Shape;26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_4">
  <p:cSld name="Cover Slide_4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6"/>
          <p:cNvGrpSpPr/>
          <p:nvPr/>
        </p:nvGrpSpPr>
        <p:grpSpPr>
          <a:xfrm>
            <a:off x="5804817" y="0"/>
            <a:ext cx="6386567" cy="6857821"/>
            <a:chOff x="9572587" y="0"/>
            <a:chExt cx="10531937" cy="11309071"/>
          </a:xfrm>
        </p:grpSpPr>
        <p:sp>
          <p:nvSpPr>
            <p:cNvPr id="296" name="Google Shape;296;p6"/>
            <p:cNvSpPr/>
            <p:nvPr/>
          </p:nvSpPr>
          <p:spPr>
            <a:xfrm>
              <a:off x="9844830" y="8481417"/>
              <a:ext cx="10259694" cy="2827654"/>
            </a:xfrm>
            <a:custGeom>
              <a:avLst/>
              <a:gdLst/>
              <a:ahLst/>
              <a:cxnLst/>
              <a:rect l="l" t="t" r="r" b="b"/>
              <a:pathLst>
                <a:path w="10259694" h="2827654" extrusionOk="0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 extrusionOk="0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298" name="Google Shape;298;p6"/>
          <p:cNvSpPr txBox="1"/>
          <p:nvPr/>
        </p:nvSpPr>
        <p:spPr>
          <a:xfrm>
            <a:off x="10604801" y="5925189"/>
            <a:ext cx="1165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299" name="Google Shape;299;p6"/>
          <p:cNvSpPr>
            <a:spLocks noGrp="1"/>
          </p:cNvSpPr>
          <p:nvPr>
            <p:ph type="pic" idx="2"/>
          </p:nvPr>
        </p:nvSpPr>
        <p:spPr>
          <a:xfrm>
            <a:off x="5970333" y="0"/>
            <a:ext cx="6238800" cy="51426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6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301" name="Google Shape;301;p6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302" name="Google Shape;302;p6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_5">
  <p:cSld name="Cover Slide_5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7"/>
          <p:cNvGrpSpPr/>
          <p:nvPr/>
        </p:nvGrpSpPr>
        <p:grpSpPr>
          <a:xfrm>
            <a:off x="5804817" y="0"/>
            <a:ext cx="6386567" cy="6857821"/>
            <a:chOff x="9572587" y="0"/>
            <a:chExt cx="10531937" cy="11309071"/>
          </a:xfrm>
        </p:grpSpPr>
        <p:sp>
          <p:nvSpPr>
            <p:cNvPr id="368" name="Google Shape;368;p7"/>
            <p:cNvSpPr/>
            <p:nvPr/>
          </p:nvSpPr>
          <p:spPr>
            <a:xfrm>
              <a:off x="9844830" y="8481417"/>
              <a:ext cx="10259694" cy="2827654"/>
            </a:xfrm>
            <a:custGeom>
              <a:avLst/>
              <a:gdLst/>
              <a:ahLst/>
              <a:cxnLst/>
              <a:rect l="l" t="t" r="r" b="b"/>
              <a:pathLst>
                <a:path w="10259694" h="2827654" extrusionOk="0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9844830" y="0"/>
              <a:ext cx="10259694" cy="8482965"/>
            </a:xfrm>
            <a:custGeom>
              <a:avLst/>
              <a:gdLst/>
              <a:ahLst/>
              <a:cxnLst/>
              <a:rect l="l" t="t" r="r" b="b"/>
              <a:pathLst>
                <a:path w="10259694" h="8482965" extrusionOk="0">
                  <a:moveTo>
                    <a:pt x="10259268" y="0"/>
                  </a:moveTo>
                  <a:lnTo>
                    <a:pt x="0" y="0"/>
                  </a:lnTo>
                  <a:lnTo>
                    <a:pt x="0" y="8482935"/>
                  </a:lnTo>
                  <a:lnTo>
                    <a:pt x="10259268" y="8482935"/>
                  </a:lnTo>
                  <a:lnTo>
                    <a:pt x="102592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 extrusionOk="0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371" name="Google Shape;371;p7"/>
          <p:cNvSpPr txBox="1"/>
          <p:nvPr/>
        </p:nvSpPr>
        <p:spPr>
          <a:xfrm>
            <a:off x="10604801" y="5925189"/>
            <a:ext cx="11151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72" name="Google Shape;372;p7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373" name="Google Shape;373;p7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374" name="Google Shape;374;p7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_6">
  <p:cSld name="Cover Slide_6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"/>
          <p:cNvSpPr/>
          <p:nvPr/>
        </p:nvSpPr>
        <p:spPr>
          <a:xfrm>
            <a:off x="0" y="0"/>
            <a:ext cx="5815370" cy="5152630"/>
          </a:xfrm>
          <a:custGeom>
            <a:avLst/>
            <a:gdLst/>
            <a:ahLst/>
            <a:cxnLst/>
            <a:rect l="l" t="t" r="r" b="b"/>
            <a:pathLst>
              <a:path w="9572625" h="8481695" extrusionOk="0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40" name="Google Shape;440;p8"/>
          <p:cNvSpPr/>
          <p:nvPr/>
        </p:nvSpPr>
        <p:spPr>
          <a:xfrm>
            <a:off x="0" y="5143139"/>
            <a:ext cx="12213241" cy="1717800"/>
          </a:xfrm>
          <a:custGeom>
            <a:avLst/>
            <a:gdLst/>
            <a:ahLst/>
            <a:cxnLst/>
            <a:rect l="l" t="t" r="r" b="b"/>
            <a:pathLst>
              <a:path w="20104100" h="2827654" extrusionOk="0">
                <a:moveTo>
                  <a:pt x="20104099" y="0"/>
                </a:moveTo>
                <a:lnTo>
                  <a:pt x="0" y="0"/>
                </a:lnTo>
                <a:lnTo>
                  <a:pt x="0" y="2827139"/>
                </a:lnTo>
                <a:lnTo>
                  <a:pt x="20104099" y="282713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41" name="Google Shape;441;p8"/>
          <p:cNvSpPr/>
          <p:nvPr/>
        </p:nvSpPr>
        <p:spPr>
          <a:xfrm>
            <a:off x="5805233" y="0"/>
            <a:ext cx="165492" cy="5152630"/>
          </a:xfrm>
          <a:custGeom>
            <a:avLst/>
            <a:gdLst/>
            <a:ahLst/>
            <a:cxnLst/>
            <a:rect l="l" t="t" r="r" b="b"/>
            <a:pathLst>
              <a:path w="272415" h="8481695" extrusionOk="0">
                <a:moveTo>
                  <a:pt x="0" y="8481417"/>
                </a:moveTo>
                <a:lnTo>
                  <a:pt x="272243" y="8481417"/>
                </a:lnTo>
                <a:lnTo>
                  <a:pt x="272243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42" name="Google Shape;442;p8"/>
          <p:cNvSpPr txBox="1"/>
          <p:nvPr/>
        </p:nvSpPr>
        <p:spPr>
          <a:xfrm>
            <a:off x="10604801" y="5925189"/>
            <a:ext cx="115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443" name="Google Shape;443;p8"/>
          <p:cNvSpPr>
            <a:spLocks noGrp="1"/>
          </p:cNvSpPr>
          <p:nvPr>
            <p:ph type="pic" idx="2"/>
          </p:nvPr>
        </p:nvSpPr>
        <p:spPr>
          <a:xfrm>
            <a:off x="5970437" y="0"/>
            <a:ext cx="6238800" cy="514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8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446" name="Google Shape;446;p8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_7">
  <p:cSld name="Cover Slide_7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"/>
          <p:cNvSpPr txBox="1"/>
          <p:nvPr/>
        </p:nvSpPr>
        <p:spPr>
          <a:xfrm>
            <a:off x="571591" y="5790432"/>
            <a:ext cx="10185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512" name="Google Shape;512;p9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p9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514" name="Google Shape;514;p9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578" name="Google Shape;578;p9"/>
          <p:cNvSpPr>
            <a:spLocks noGrp="1"/>
          </p:cNvSpPr>
          <p:nvPr>
            <p:ph type="pic" idx="2"/>
          </p:nvPr>
        </p:nvSpPr>
        <p:spPr>
          <a:xfrm>
            <a:off x="5805255" y="-1"/>
            <a:ext cx="6387900" cy="66921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9"/>
          <p:cNvSpPr/>
          <p:nvPr/>
        </p:nvSpPr>
        <p:spPr>
          <a:xfrm rot="-5400000">
            <a:off x="8916881" y="3580201"/>
            <a:ext cx="166173" cy="638942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80" name="Google Shape;580;p9"/>
          <p:cNvSpPr txBox="1"/>
          <p:nvPr/>
        </p:nvSpPr>
        <p:spPr>
          <a:xfrm>
            <a:off x="664010" y="5882847"/>
            <a:ext cx="1096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solidFill>
                <a:schemeClr val="dk1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_8">
  <p:cSld name="Cover Slide_8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"/>
          <p:cNvSpPr/>
          <p:nvPr/>
        </p:nvSpPr>
        <p:spPr>
          <a:xfrm>
            <a:off x="0" y="0"/>
            <a:ext cx="12181165" cy="6848969"/>
          </a:xfrm>
          <a:custGeom>
            <a:avLst/>
            <a:gdLst/>
            <a:ahLst/>
            <a:cxnLst/>
            <a:rect l="l" t="t" r="r" b="b"/>
            <a:pathLst>
              <a:path w="9572625" h="8481695" extrusionOk="0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583" name="Google Shape;583;p10"/>
          <p:cNvGrpSpPr/>
          <p:nvPr/>
        </p:nvGrpSpPr>
        <p:grpSpPr>
          <a:xfrm>
            <a:off x="571550" y="575076"/>
            <a:ext cx="2297304" cy="565564"/>
            <a:chOff x="942530" y="948344"/>
            <a:chExt cx="3788430" cy="932658"/>
          </a:xfrm>
        </p:grpSpPr>
        <p:sp>
          <p:nvSpPr>
            <p:cNvPr id="584" name="Google Shape;584;p10"/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/>
              <a:ahLst/>
              <a:cxnLst/>
              <a:rect l="l" t="t" r="r" b="b"/>
              <a:pathLst>
                <a:path w="135459" h="127969" extrusionOk="0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/>
              <a:ahLst/>
              <a:cxnLst/>
              <a:rect l="l" t="t" r="r" b="b"/>
              <a:pathLst>
                <a:path w="99312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/>
              <a:ahLst/>
              <a:cxnLst/>
              <a:rect l="l" t="t" r="r" b="b"/>
              <a:pathLst>
                <a:path w="83799" h="132109" extrusionOk="0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/>
              <a:ahLst/>
              <a:cxnLst/>
              <a:rect l="l" t="t" r="r" b="b"/>
              <a:pathLst>
                <a:path w="111558" h="131961" extrusionOk="0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/>
              <a:ahLst/>
              <a:cxnLst/>
              <a:rect l="l" t="t" r="r" b="b"/>
              <a:pathLst>
                <a:path w="131079" h="131887" extrusionOk="0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/>
              <a:ahLst/>
              <a:cxnLst/>
              <a:rect l="l" t="t" r="r" b="b"/>
              <a:pathLst>
                <a:path w="9931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/>
              <a:ahLst/>
              <a:cxnLst/>
              <a:rect l="l" t="t" r="r" b="b"/>
              <a:pathLst>
                <a:path w="107699" h="103277" extrusionOk="0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/>
              <a:ahLst/>
              <a:cxnLst/>
              <a:rect l="l" t="t" r="r" b="b"/>
              <a:pathLst>
                <a:path w="108144" h="102833" extrusionOk="0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/>
              <a:ahLst/>
              <a:cxnLst/>
              <a:rect l="l" t="t" r="r" b="b"/>
              <a:pathLst>
                <a:path w="179028" h="186150" extrusionOk="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/>
              <a:ahLst/>
              <a:cxnLst/>
              <a:rect l="l" t="t" r="r" b="b"/>
              <a:pathLst>
                <a:path w="2593987" h="8871" extrusionOk="0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/>
              <a:ahLst/>
              <a:cxnLst/>
              <a:rect l="l" t="t" r="r" b="b"/>
              <a:pathLst>
                <a:path w="104878" h="105643" extrusionOk="0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/>
              <a:ahLst/>
              <a:cxnLst/>
              <a:rect l="l" t="t" r="r" b="b"/>
              <a:pathLst>
                <a:path w="76673" h="102464" extrusionOk="0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/>
              <a:ahLst/>
              <a:cxnLst/>
              <a:rect l="l" t="t" r="r" b="b"/>
              <a:pathLst>
                <a:path w="99386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/>
              <a:ahLst/>
              <a:cxnLst/>
              <a:rect l="l" t="t" r="r" b="b"/>
              <a:pathLst>
                <a:path w="188381" h="130039" extrusionOk="0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/>
              <a:ahLst/>
              <a:cxnLst/>
              <a:rect l="l" t="t" r="r" b="b"/>
              <a:pathLst>
                <a:path w="135162" h="128708" extrusionOk="0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/>
              <a:ahLst/>
              <a:cxnLst/>
              <a:rect l="l" t="t" r="r" b="b"/>
              <a:pathLst>
                <a:path w="175540" h="186224" extrusionOk="0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/>
              <a:ahLst/>
              <a:cxnLst/>
              <a:rect l="l" t="t" r="r" b="b"/>
              <a:pathLst>
                <a:path w="134642" h="129004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/>
              <a:ahLst/>
              <a:cxnLst/>
              <a:rect l="l" t="t" r="r" b="b"/>
              <a:pathLst>
                <a:path w="133084" h="129004" extrusionOk="0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5" name="Google Shape;615;p10"/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/>
              <a:ahLst/>
              <a:cxnLst/>
              <a:rect l="l" t="t" r="r" b="b"/>
              <a:pathLst>
                <a:path w="103245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6" name="Google Shape;616;p10"/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/>
              <a:ahLst/>
              <a:cxnLst/>
              <a:rect l="l" t="t" r="r" b="b"/>
              <a:pathLst>
                <a:path w="121208" h="128043" extrusionOk="0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7" name="Google Shape;617;p10"/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/>
              <a:ahLst/>
              <a:cxnLst/>
              <a:rect l="l" t="t" r="r" b="b"/>
              <a:pathLst>
                <a:path w="83873" h="132035" extrusionOk="0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8" name="Google Shape;618;p10"/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/>
              <a:ahLst/>
              <a:cxnLst/>
              <a:rect l="l" t="t" r="r" b="b"/>
              <a:pathLst>
                <a:path w="52031" h="128043" extrusionOk="0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19" name="Google Shape;619;p10"/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/>
              <a:ahLst/>
              <a:cxnLst/>
              <a:rect l="l" t="t" r="r" b="b"/>
              <a:pathLst>
                <a:path w="115715" h="128043" extrusionOk="0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0" name="Google Shape;620;p10"/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/>
              <a:ahLst/>
              <a:cxnLst/>
              <a:rect l="l" t="t" r="r" b="b"/>
              <a:pathLst>
                <a:path w="129298" h="128043" extrusionOk="0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/>
              <a:ahLst/>
              <a:cxnLst/>
              <a:rect l="l" t="t" r="r" b="b"/>
              <a:pathLst>
                <a:path w="183259" h="183415" extrusionOk="0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/>
              <a:ahLst/>
              <a:cxnLst/>
              <a:rect l="l" t="t" r="r" b="b"/>
              <a:pathLst>
                <a:path w="936468" h="932658" extrusionOk="0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/>
              <a:ahLst/>
              <a:cxnLst/>
              <a:rect l="l" t="t" r="r" b="b"/>
              <a:pathLst>
                <a:path w="808411" h="817053" extrusionOk="0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/>
              <a:ahLst/>
              <a:cxnLst/>
              <a:rect l="l" t="t" r="r" b="b"/>
              <a:pathLst>
                <a:path w="259042" h="239157" extrusionOk="0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5" name="Google Shape;625;p10"/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/>
              <a:ahLst/>
              <a:cxnLst/>
              <a:rect l="l" t="t" r="r" b="b"/>
              <a:pathLst>
                <a:path w="91073" h="27501" extrusionOk="0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6" name="Google Shape;626;p10"/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/>
              <a:ahLst/>
              <a:cxnLst/>
              <a:rect l="l" t="t" r="r" b="b"/>
              <a:pathLst>
                <a:path w="100796" h="82725" extrusionOk="0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/>
              <a:ahLst/>
              <a:cxnLst/>
              <a:rect l="l" t="t" r="r" b="b"/>
              <a:pathLst>
                <a:path w="258819" h="239083" extrusionOk="0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/>
              <a:ahLst/>
              <a:cxnLst/>
              <a:rect l="l" t="t" r="r" b="b"/>
              <a:pathLst>
                <a:path w="245162" h="134475" extrusionOk="0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/>
              <a:ahLst/>
              <a:cxnLst/>
              <a:rect l="l" t="t" r="r" b="b"/>
              <a:pathLst>
                <a:path w="111930" h="140537" extrusionOk="0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/>
              <a:ahLst/>
              <a:cxnLst/>
              <a:rect l="l" t="t" r="r" b="b"/>
              <a:pathLst>
                <a:path w="245162" h="55002" extrusionOk="0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/>
              <a:ahLst/>
              <a:cxnLst/>
              <a:rect l="l" t="t" r="r" b="b"/>
              <a:pathLst>
                <a:path w="169379" h="72819" extrusionOk="0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/>
              <a:ahLst/>
              <a:cxnLst/>
              <a:rect l="l" t="t" r="r" b="b"/>
              <a:pathLst>
                <a:path w="144217" h="54632" extrusionOk="0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/>
              <a:ahLst/>
              <a:cxnLst/>
              <a:rect l="l" t="t" r="r" b="b"/>
              <a:pathLst>
                <a:path w="146518" h="55298" extrusionOk="0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/>
              <a:ahLst/>
              <a:cxnLst/>
              <a:rect l="l" t="t" r="r" b="b"/>
              <a:pathLst>
                <a:path w="90998" h="27501" extrusionOk="0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/>
              <a:ahLst/>
              <a:cxnLst/>
              <a:rect l="l" t="t" r="r" b="b"/>
              <a:pathLst>
                <a:path w="90256" h="67792" extrusionOk="0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/>
              <a:ahLst/>
              <a:cxnLst/>
              <a:rect l="l" t="t" r="r" b="b"/>
              <a:pathLst>
                <a:path w="71923" h="87013" extrusionOk="0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/>
              <a:ahLst/>
              <a:cxnLst/>
              <a:rect l="l" t="t" r="r" b="b"/>
              <a:pathLst>
                <a:path w="93448" h="221" extrusionOk="0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/>
              <a:ahLst/>
              <a:cxnLst/>
              <a:rect l="l" t="t" r="r" b="b"/>
              <a:pathLst>
                <a:path w="246498" h="67644" extrusionOk="0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/>
              <a:ahLst/>
              <a:cxnLst/>
              <a:rect l="l" t="t" r="r" b="b"/>
              <a:pathLst>
                <a:path w="33252" h="269985" extrusionOk="0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/>
              <a:ahLst/>
              <a:cxnLst/>
              <a:rect l="l" t="t" r="r" b="b"/>
              <a:pathLst>
                <a:path w="32139" h="48348" extrusionOk="0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/>
              <a:ahLst/>
              <a:cxnLst/>
              <a:rect l="l" t="t" r="r" b="b"/>
              <a:pathLst>
                <a:path w="35924" h="47683" extrusionOk="0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/>
              <a:ahLst/>
              <a:cxnLst/>
              <a:rect l="l" t="t" r="r" b="b"/>
              <a:pathLst>
                <a:path w="34440" h="49531" extrusionOk="0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/>
              <a:ahLst/>
              <a:cxnLst/>
              <a:rect l="l" t="t" r="r" b="b"/>
              <a:pathLst>
                <a:path w="19149" h="48127" extrusionOk="0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5450" tIns="27725" rIns="55450" bIns="27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648" name="Google Shape;648;p10"/>
          <p:cNvSpPr txBox="1">
            <a:spLocks noGrp="1"/>
          </p:cNvSpPr>
          <p:nvPr>
            <p:ph type="title"/>
          </p:nvPr>
        </p:nvSpPr>
        <p:spPr>
          <a:xfrm>
            <a:off x="518877" y="2036694"/>
            <a:ext cx="4459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50" tIns="27725" rIns="55450" bIns="277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5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0"/>
          <p:cNvSpPr txBox="1"/>
          <p:nvPr/>
        </p:nvSpPr>
        <p:spPr>
          <a:xfrm>
            <a:off x="571588" y="5790431"/>
            <a:ext cx="1105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87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University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12700" lvl="0" indent="0" algn="l" rtl="0">
              <a:lnSpc>
                <a:spcPct val="1064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 i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of</a:t>
            </a:r>
            <a:r>
              <a:rPr lang="en-IE" sz="16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Galway.ie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650" name="Google Shape;650;p10"/>
          <p:cNvSpPr>
            <a:spLocks noGrp="1"/>
          </p:cNvSpPr>
          <p:nvPr>
            <p:ph type="pic" idx="2"/>
          </p:nvPr>
        </p:nvSpPr>
        <p:spPr>
          <a:xfrm>
            <a:off x="5805255" y="-1"/>
            <a:ext cx="6387900" cy="66921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p10"/>
          <p:cNvSpPr/>
          <p:nvPr/>
        </p:nvSpPr>
        <p:spPr>
          <a:xfrm rot="-5400000">
            <a:off x="8916881" y="3580201"/>
            <a:ext cx="166173" cy="6389424"/>
          </a:xfrm>
          <a:custGeom>
            <a:avLst/>
            <a:gdLst/>
            <a:ahLst/>
            <a:cxnLst/>
            <a:rect l="l" t="t" r="r" b="b"/>
            <a:pathLst>
              <a:path w="272415" h="11308715" extrusionOk="0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66429" y="1947961"/>
            <a:ext cx="41076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800"/>
              <a:buNone/>
              <a:defRPr sz="5300" b="0" i="0" u="none" strike="noStrike" cap="none">
                <a:solidFill>
                  <a:schemeClr val="dk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ngest_word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ucrel.lancs.ac.uk/claws8tags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www.ling.upenn.edu/courses/Fall_2003/ling001/penn_treebank_po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g.upenn.edu/courses/Fall_2003/ling001/penn_treebank_pos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en.wikipedia.org/wiki/Phras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universaldependencies.or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5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study.com/cimages/videopreview/videopreview-full/dl4oegfq0k.jpg" TargetMode="External"/><Relationship Id="rId13" Type="http://schemas.openxmlformats.org/officeDocument/2006/relationships/image" Target="../media/image43.jpg"/><Relationship Id="rId3" Type="http://schemas.openxmlformats.org/officeDocument/2006/relationships/image" Target="../media/image39.jpg"/><Relationship Id="rId7" Type="http://schemas.openxmlformats.org/officeDocument/2006/relationships/hyperlink" Target="https://media.istockphoto.com/videos/newspaper-headline-breaking-news-video-id187763065?s=640x640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engagebay.com/blog/wp-content/uploads/2019/07/html-or-plain-text-emails.png" TargetMode="External"/><Relationship Id="rId11" Type="http://schemas.openxmlformats.org/officeDocument/2006/relationships/image" Target="../media/image41.jpg"/><Relationship Id="rId5" Type="http://schemas.openxmlformats.org/officeDocument/2006/relationships/hyperlink" Target="https://cdn.relevance.com/wp-content/uploads/2020/04/Social-Media-Marketing-Software.jpg" TargetMode="External"/><Relationship Id="rId15" Type="http://schemas.openxmlformats.org/officeDocument/2006/relationships/image" Target="../media/image45.jpg"/><Relationship Id="rId10" Type="http://schemas.openxmlformats.org/officeDocument/2006/relationships/image" Target="../media/image40.jpg"/><Relationship Id="rId4" Type="http://schemas.openxmlformats.org/officeDocument/2006/relationships/hyperlink" Target="https://media.gcflearnfree.org/content/59568c218444e80fc02ecc5d_06_30_2017/businessreport_illustration.jpg" TargetMode="External"/><Relationship Id="rId9" Type="http://schemas.openxmlformats.org/officeDocument/2006/relationships/hyperlink" Target="https://www.thestatesman.com/wp-content/uploads/2021/01/iStock-458651827.jpg" TargetMode="External"/><Relationship Id="rId14" Type="http://schemas.openxmlformats.org/officeDocument/2006/relationships/image" Target="../media/image44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crawl.github.io/cc-crawl-statistics/plots/languages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2b2.org/NLP/DataSets/Main.php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archive.ics.uci.edu/ml/datasets/Legal+Case+Report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t.org/europarl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guee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net.princeton.edu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framenet.icsi.berkeley.edu/fndrupal/about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://wordnetweb.princeton.edu/perl/webwn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ed3book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43"/>
          <p:cNvSpPr txBox="1"/>
          <p:nvPr/>
        </p:nvSpPr>
        <p:spPr>
          <a:xfrm>
            <a:off x="624425" y="4408375"/>
            <a:ext cx="6909600" cy="11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E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r>
              <a:rPr lang="en-IE" sz="2400" b="1">
                <a:solidFill>
                  <a:srgbClr val="FFFFFF"/>
                </a:solidFill>
              </a:rPr>
              <a:t>Paul Buitelaar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E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 Institute, </a:t>
            </a:r>
            <a:r>
              <a:rPr lang="en-IE" sz="2400" b="1">
                <a:solidFill>
                  <a:srgbClr val="FFFFFF"/>
                </a:solidFill>
              </a:rPr>
              <a:t>University of </a:t>
            </a:r>
            <a:r>
              <a:rPr lang="en-IE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Galway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43"/>
          <p:cNvSpPr txBox="1"/>
          <p:nvPr/>
        </p:nvSpPr>
        <p:spPr>
          <a:xfrm>
            <a:off x="510895" y="6160315"/>
            <a:ext cx="6814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E">
                <a:solidFill>
                  <a:schemeClr val="lt1"/>
                </a:solidFill>
              </a:rPr>
              <a:t>Includes updates by Omnia Zayed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33" name="Google Shape;2633;p43"/>
          <p:cNvSpPr txBox="1"/>
          <p:nvPr/>
        </p:nvSpPr>
        <p:spPr>
          <a:xfrm>
            <a:off x="624424" y="2055825"/>
            <a:ext cx="59091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E" sz="4000" b="1" i="0" u="none" strike="noStrike" cap="none">
                <a:solidFill>
                  <a:srgbClr val="D9C49F"/>
                </a:solidFill>
                <a:latin typeface="Arial"/>
                <a:ea typeface="Arial"/>
                <a:cs typeface="Arial"/>
                <a:sym typeface="Arial"/>
              </a:rPr>
              <a:t>Introduction to NLP</a:t>
            </a:r>
            <a:br>
              <a:rPr lang="en-IE" sz="3200" b="1" i="0" u="none" strike="noStrike" cap="none">
                <a:solidFill>
                  <a:srgbClr val="D9C49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E" sz="2800" b="1">
                <a:solidFill>
                  <a:srgbClr val="D9C49F"/>
                </a:solidFill>
              </a:rPr>
              <a:t>Linguistic Concepts</a:t>
            </a:r>
            <a:endParaRPr sz="3600" b="1" i="0" u="none" strike="noStrike" cap="none">
              <a:solidFill>
                <a:srgbClr val="E7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52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IE"/>
              <a:t>Buzz Groups</a:t>
            </a:r>
            <a:endParaRPr/>
          </a:p>
        </p:txBody>
      </p:sp>
      <p:sp>
        <p:nvSpPr>
          <p:cNvPr id="2748" name="Google Shape;2748;p52"/>
          <p:cNvSpPr txBox="1">
            <a:spLocks noGrp="1"/>
          </p:cNvSpPr>
          <p:nvPr>
            <p:ph type="subTitle" idx="1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IE"/>
              <a:t>Can you think of any challenges in tokenization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Tokenization - Challenges </a:t>
            </a:r>
            <a:endParaRPr/>
          </a:p>
        </p:txBody>
      </p:sp>
      <p:sp>
        <p:nvSpPr>
          <p:cNvPr id="2754" name="Google Shape;2754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1">
                <a:solidFill>
                  <a:schemeClr val="dk1"/>
                </a:solidFill>
              </a:rPr>
              <a:t>Multi-word expressions (MWEs)</a:t>
            </a:r>
            <a:endParaRPr b="1">
              <a:solidFill>
                <a:schemeClr val="dk1"/>
              </a:solidFill>
            </a:endParaRPr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 sz="2800">
                <a:solidFill>
                  <a:schemeClr val="dk1"/>
                </a:solidFill>
              </a:rPr>
              <a:t>For example, technical terms such as in the health domain</a:t>
            </a:r>
            <a:endParaRPr sz="2800">
              <a:solidFill>
                <a:schemeClr val="dk1"/>
              </a:solidFill>
            </a:endParaRPr>
          </a:p>
          <a:p>
            <a:pPr marL="457200" lvl="2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E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cardiac arrest</a:t>
            </a:r>
            <a:endParaRPr sz="2400" i="1">
              <a:solidFill>
                <a:schemeClr val="dk1"/>
              </a:solidFill>
            </a:endParaRPr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 sz="2800">
                <a:solidFill>
                  <a:schemeClr val="dk1"/>
                </a:solidFill>
              </a:rPr>
              <a:t>or names of people, locations, organisations, etc.</a:t>
            </a:r>
            <a:endParaRPr sz="2800">
              <a:solidFill>
                <a:schemeClr val="dk1"/>
              </a:solidFill>
            </a:endParaRPr>
          </a:p>
          <a:p>
            <a:pPr marL="457200" lvl="2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E" sz="2400" i="1">
                <a:solidFill>
                  <a:schemeClr val="dk1"/>
                </a:solidFill>
              </a:rPr>
              <a:t>Barack Obama</a:t>
            </a:r>
            <a:endParaRPr sz="2400" i="1">
              <a:solidFill>
                <a:schemeClr val="dk1"/>
              </a:solidFill>
            </a:endParaRPr>
          </a:p>
          <a:p>
            <a:pPr marL="45720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2400" i="1">
                <a:solidFill>
                  <a:schemeClr val="dk1"/>
                </a:solidFill>
              </a:rPr>
              <a:t>San Francisco</a:t>
            </a:r>
            <a:endParaRPr sz="2400" i="1">
              <a:solidFill>
                <a:schemeClr val="dk1"/>
              </a:solidFill>
            </a:endParaRPr>
          </a:p>
          <a:p>
            <a:pPr marL="45720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2400" i="1">
                <a:solidFill>
                  <a:schemeClr val="dk1"/>
                </a:solidFill>
              </a:rPr>
              <a:t>United Nations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755" name="Google Shape;2755;p5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Tokenization - Challenges </a:t>
            </a:r>
            <a:endParaRPr/>
          </a:p>
        </p:txBody>
      </p:sp>
      <p:sp>
        <p:nvSpPr>
          <p:cNvPr id="2761" name="Google Shape;2761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1">
                <a:solidFill>
                  <a:schemeClr val="dk1"/>
                </a:solidFill>
              </a:rPr>
              <a:t>Non-linguistic tokens</a:t>
            </a:r>
            <a:r>
              <a:rPr lang="en-IE">
                <a:solidFill>
                  <a:schemeClr val="dk1"/>
                </a:solidFill>
              </a:rPr>
              <a:t> which are used </a:t>
            </a:r>
            <a:r>
              <a:rPr lang="en-IE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tweets e.g. hashtags, mentions, emoticons.</a:t>
            </a:r>
            <a:endParaRPr sz="2000" i="1">
              <a:solidFill>
                <a:schemeClr val="dk1"/>
              </a:solidFill>
            </a:endParaRPr>
          </a:p>
        </p:txBody>
      </p:sp>
      <p:pic>
        <p:nvPicPr>
          <p:cNvPr id="2762" name="Google Shape;2762;p54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9653" y="2979685"/>
            <a:ext cx="5676900" cy="28003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2763" name="Google Shape;2763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1921" flipH="1">
            <a:off x="7918825" y="4070361"/>
            <a:ext cx="1842141" cy="208542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2764" name="Google Shape;2764;p5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Tokenization - Challenges </a:t>
            </a:r>
            <a:endParaRPr/>
          </a:p>
        </p:txBody>
      </p:sp>
      <p:sp>
        <p:nvSpPr>
          <p:cNvPr id="2770" name="Google Shape;2770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1" dirty="0">
                <a:solidFill>
                  <a:schemeClr val="dk1"/>
                </a:solidFill>
              </a:rPr>
              <a:t>Compounds and Decomposition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 sz="2800" b="1" dirty="0">
                <a:solidFill>
                  <a:schemeClr val="dk1"/>
                </a:solidFill>
              </a:rPr>
              <a:t>Compound:</a:t>
            </a:r>
            <a:r>
              <a:rPr lang="en-IE" sz="2800" dirty="0">
                <a:solidFill>
                  <a:schemeClr val="dk1"/>
                </a:solidFill>
              </a:rPr>
              <a:t> concatenation of </a:t>
            </a:r>
            <a:r>
              <a:rPr lang="en-IE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words into </a:t>
            </a:r>
            <a:r>
              <a:rPr lang="en-IE" sz="2800" dirty="0">
                <a:solidFill>
                  <a:schemeClr val="dk1"/>
                </a:solidFill>
              </a:rPr>
              <a:t>a </a:t>
            </a:r>
            <a:r>
              <a:rPr lang="en-IE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word </a:t>
            </a:r>
            <a:endParaRPr sz="2800" dirty="0">
              <a:solidFill>
                <a:schemeClr val="dk1"/>
              </a:solidFill>
            </a:endParaRPr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 sz="2800" dirty="0">
                <a:solidFill>
                  <a:schemeClr val="dk1"/>
                </a:solidFill>
              </a:rPr>
              <a:t>(note that analysis of compounds is referred to as </a:t>
            </a:r>
            <a:r>
              <a:rPr lang="en-IE" sz="2800" b="1" dirty="0">
                <a:solidFill>
                  <a:schemeClr val="dk1"/>
                </a:solidFill>
              </a:rPr>
              <a:t>decomposition</a:t>
            </a:r>
            <a:r>
              <a:rPr lang="en-IE" sz="2800" dirty="0">
                <a:solidFill>
                  <a:schemeClr val="dk1"/>
                </a:solidFill>
              </a:rPr>
              <a:t>) </a:t>
            </a:r>
            <a:endParaRPr sz="2800" dirty="0">
              <a:solidFill>
                <a:schemeClr val="dk1"/>
              </a:solidFill>
            </a:endParaRPr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E" sz="2800" dirty="0">
                <a:solidFill>
                  <a:schemeClr val="dk1"/>
                </a:solidFill>
              </a:rPr>
              <a:t>Compounds are not common in English, but for example: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3820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E" sz="2400" i="1" dirty="0">
                <a:solidFill>
                  <a:schemeClr val="dk1"/>
                </a:solidFill>
              </a:rPr>
              <a:t>Bookshelves	&gt;	book + shelves</a:t>
            </a:r>
            <a:endParaRPr sz="2400" i="1" dirty="0">
              <a:solidFill>
                <a:schemeClr val="dk1"/>
              </a:solidFill>
            </a:endParaRPr>
          </a:p>
          <a:p>
            <a:pPr marL="8382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2400" i="1" dirty="0">
                <a:solidFill>
                  <a:schemeClr val="dk1"/>
                </a:solidFill>
              </a:rPr>
              <a:t>bedroom	&gt;	bed + room</a:t>
            </a:r>
            <a:endParaRPr sz="2400" i="1" dirty="0">
              <a:solidFill>
                <a:schemeClr val="dk1"/>
              </a:solidFill>
            </a:endParaRPr>
          </a:p>
          <a:p>
            <a:pPr marL="8382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2400" i="1" dirty="0">
                <a:solidFill>
                  <a:schemeClr val="dk1"/>
                </a:solidFill>
              </a:rPr>
              <a:t>policeman	&gt;	police + man</a:t>
            </a:r>
            <a:endParaRPr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1" name="Google Shape;2771;p55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Tokenization - Challenges 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7" name="Google Shape;2777;p56"/>
          <p:cNvSpPr txBox="1">
            <a:spLocks noGrp="1"/>
          </p:cNvSpPr>
          <p:nvPr>
            <p:ph type="body" idx="1"/>
          </p:nvPr>
        </p:nvSpPr>
        <p:spPr>
          <a:xfrm>
            <a:off x="467999" y="1332000"/>
            <a:ext cx="11650207" cy="447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E">
                <a:solidFill>
                  <a:schemeClr val="dk1"/>
                </a:solidFill>
              </a:rPr>
              <a:t>Compounds (morphological decomposition) are very common in German</a:t>
            </a:r>
            <a:endParaRPr>
              <a:solidFill>
                <a:schemeClr val="dk1"/>
              </a:solidFill>
            </a:endParaRPr>
          </a:p>
          <a:p>
            <a:pPr marL="3810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>
                <a:solidFill>
                  <a:schemeClr val="dk1"/>
                </a:solidFill>
              </a:rPr>
              <a:t>Flachbildschirm	&gt;	flach + Bildschirm 		(flat + screen)</a:t>
            </a:r>
            <a:endParaRPr/>
          </a:p>
          <a:p>
            <a:pPr marL="3810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>
                <a:solidFill>
                  <a:schemeClr val="dk1"/>
                </a:solidFill>
              </a:rPr>
              <a:t>Flachbildschirm	&gt;	Flachbild + Schirm 	(flat view + screen)</a:t>
            </a:r>
            <a:endParaRPr/>
          </a:p>
          <a:p>
            <a:pPr marL="3810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>
                <a:solidFill>
                  <a:schemeClr val="dk1"/>
                </a:solidFill>
              </a:rPr>
              <a:t>Flachbildschirm	&gt;	flach + Bild + Schirm 	(flat + picture + screen)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solidFill>
                  <a:schemeClr val="dk1"/>
                </a:solidFill>
              </a:rPr>
              <a:t>also very common in Dutch</a:t>
            </a:r>
            <a:endParaRPr>
              <a:solidFill>
                <a:schemeClr val="dk1"/>
              </a:solidFill>
            </a:endParaRPr>
          </a:p>
          <a:p>
            <a:pPr marL="0" lvl="1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>
                <a:solidFill>
                  <a:schemeClr val="dk1"/>
                </a:solidFill>
              </a:rPr>
              <a:t>bestuurdersaansprakelijkheidsverzekering	(driver + liability + insurance)</a:t>
            </a:r>
            <a:endParaRPr/>
          </a:p>
          <a:p>
            <a:pPr marL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>
                <a:solidFill>
                  <a:schemeClr val="dk1"/>
                </a:solidFill>
              </a:rPr>
              <a:t>overeenstemmingsbeoordelingsprocedures	(conformity + assessment + procedures)</a:t>
            </a:r>
            <a:endParaRPr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solidFill>
                  <a:schemeClr val="dk1"/>
                </a:solidFill>
              </a:rPr>
              <a:t>and in many other languages</a:t>
            </a:r>
            <a:endParaRPr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</a:endParaRPr>
          </a:p>
        </p:txBody>
      </p:sp>
      <p:sp>
        <p:nvSpPr>
          <p:cNvPr id="2778" name="Google Shape;2778;p56"/>
          <p:cNvSpPr/>
          <p:nvPr/>
        </p:nvSpPr>
        <p:spPr>
          <a:xfrm>
            <a:off x="3781329" y="6149100"/>
            <a:ext cx="317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E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https://en.wikipedia.org/wiki/Longest_words</a:t>
            </a:r>
            <a:r>
              <a:rPr lang="en-I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9" name="Google Shape;2779;p56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Morphology</a:t>
            </a:r>
            <a:endParaRPr/>
          </a:p>
        </p:txBody>
      </p:sp>
      <p:sp>
        <p:nvSpPr>
          <p:cNvPr id="2785" name="Google Shape;2785;p57"/>
          <p:cNvSpPr txBox="1"/>
          <p:nvPr/>
        </p:nvSpPr>
        <p:spPr>
          <a:xfrm>
            <a:off x="3052109" y="2632740"/>
            <a:ext cx="8599701" cy="317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Lemmatization: </a:t>
            </a: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obtaining the </a:t>
            </a:r>
            <a:r>
              <a:rPr lang="en-IE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of the 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Stemming:</a:t>
            </a: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obtaining a </a:t>
            </a:r>
            <a:r>
              <a:rPr lang="en-IE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stem </a:t>
            </a: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a word</a:t>
            </a:r>
            <a:r>
              <a:rPr lang="en-IE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(could be seen as a simpler (non-linguistic) version of lemmatization)</a:t>
            </a: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6" name="Google Shape;2786;p57"/>
          <p:cNvSpPr txBox="1"/>
          <p:nvPr/>
        </p:nvSpPr>
        <p:spPr>
          <a:xfrm>
            <a:off x="838200" y="1357200"/>
            <a:ext cx="76335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E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How do we treat the words in a sentence?</a:t>
            </a:r>
            <a:endParaRPr sz="3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look at lemmatization and stemming.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7" name="Google Shape;2787;p57"/>
          <p:cNvGrpSpPr/>
          <p:nvPr/>
        </p:nvGrpSpPr>
        <p:grpSpPr>
          <a:xfrm>
            <a:off x="1402635" y="1664096"/>
            <a:ext cx="2315214" cy="1970767"/>
            <a:chOff x="1399055" y="2374490"/>
            <a:chExt cx="2626659" cy="2223006"/>
          </a:xfrm>
        </p:grpSpPr>
        <p:sp>
          <p:nvSpPr>
            <p:cNvPr id="2788" name="Google Shape;2788;p57"/>
            <p:cNvSpPr/>
            <p:nvPr/>
          </p:nvSpPr>
          <p:spPr>
            <a:xfrm rot="8734124">
              <a:off x="2200735" y="2645440"/>
              <a:ext cx="1479299" cy="1681106"/>
            </a:xfrm>
            <a:prstGeom prst="arc">
              <a:avLst>
                <a:gd name="adj1" fmla="val 17817202"/>
                <a:gd name="adj2" fmla="val 2035826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9" name="Google Shape;2789;p57"/>
            <p:cNvCxnSpPr/>
            <p:nvPr/>
          </p:nvCxnSpPr>
          <p:spPr>
            <a:xfrm>
              <a:off x="1399055" y="3337959"/>
              <a:ext cx="1502876" cy="646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</p:cxnSp>
        <p:cxnSp>
          <p:nvCxnSpPr>
            <p:cNvPr id="2790" name="Google Shape;2790;p57"/>
            <p:cNvCxnSpPr/>
            <p:nvPr/>
          </p:nvCxnSpPr>
          <p:spPr>
            <a:xfrm>
              <a:off x="1399055" y="3283035"/>
              <a:ext cx="1502876" cy="646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791" name="Google Shape;2791;p57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Morphology – </a:t>
            </a:r>
            <a:r>
              <a:rPr lang="en-IE"/>
              <a:t>Lemmatization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7" name="Google Shape;2797;p58"/>
          <p:cNvSpPr txBox="1">
            <a:spLocks noGrp="1"/>
          </p:cNvSpPr>
          <p:nvPr>
            <p:ph type="body" idx="1"/>
          </p:nvPr>
        </p:nvSpPr>
        <p:spPr>
          <a:xfrm>
            <a:off x="838200" y="1444625"/>
            <a:ext cx="10515600" cy="4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dirty="0"/>
              <a:t>Linguistic analysis of  word structure by a </a:t>
            </a:r>
            <a:r>
              <a:rPr lang="en-IE" i="1" dirty="0"/>
              <a:t>transformation </a:t>
            </a:r>
            <a:r>
              <a:rPr lang="en-IE" dirty="0"/>
              <a:t>of morphologically related words to a common </a:t>
            </a:r>
            <a:r>
              <a:rPr lang="en-IE" b="1" dirty="0"/>
              <a:t>lemma</a:t>
            </a:r>
            <a:endParaRPr b="1" i="0" u="none" strike="noStrike" cap="none" dirty="0">
              <a:solidFill>
                <a:srgbClr val="3F3F3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dirty="0"/>
              <a:t>For example:</a:t>
            </a:r>
            <a:endParaRPr dirty="0"/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studies	</a:t>
            </a:r>
            <a:r>
              <a:rPr lang="en-IE" i="1" dirty="0"/>
              <a:t>	</a:t>
            </a:r>
            <a:r>
              <a:rPr lang="en-IE" b="0" i="1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ies</a:t>
            </a:r>
            <a:r>
              <a:rPr lang="en-IE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IE" i="1" dirty="0"/>
              <a:t>&gt;	y		</a:t>
            </a:r>
            <a:r>
              <a:rPr lang="en-IE" b="1" i="1" u="none" strike="noStrike" cap="none" dirty="0">
                <a:solidFill>
                  <a:srgbClr val="3F3F3F"/>
                </a:solidFill>
              </a:rPr>
              <a:t>study</a:t>
            </a:r>
            <a:endParaRPr b="1" i="0" u="none" strike="noStrike" cap="none" dirty="0">
              <a:solidFill>
                <a:srgbClr val="3F3F3F"/>
              </a:solidFill>
            </a:endParaRPr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studying		</a:t>
            </a:r>
            <a:r>
              <a:rPr lang="en-IE" i="1" dirty="0" err="1"/>
              <a:t>ing</a:t>
            </a:r>
            <a:r>
              <a:rPr lang="en-IE" i="1" dirty="0"/>
              <a:t>		&gt;	-		</a:t>
            </a:r>
            <a:r>
              <a:rPr lang="en-IE" b="1" i="1" dirty="0"/>
              <a:t>study</a:t>
            </a:r>
            <a:endParaRPr b="1" i="1" dirty="0"/>
          </a:p>
          <a:p>
            <a:pPr marL="533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studied	</a:t>
            </a:r>
            <a:r>
              <a:rPr lang="en-IE" i="1" dirty="0"/>
              <a:t>	</a:t>
            </a:r>
            <a:r>
              <a:rPr lang="en-IE" i="1" dirty="0" err="1"/>
              <a:t>ied</a:t>
            </a:r>
            <a:r>
              <a:rPr lang="en-IE" i="1" dirty="0"/>
              <a:t> 		&gt; 	y		</a:t>
            </a:r>
            <a:r>
              <a:rPr lang="en-IE" b="1" i="1" u="none" strike="noStrike" cap="none" dirty="0">
                <a:solidFill>
                  <a:srgbClr val="3F3F3F"/>
                </a:solidFill>
              </a:rPr>
              <a:t>study</a:t>
            </a:r>
            <a:endParaRPr b="1" i="0" u="none" strike="noStrike" cap="none" dirty="0">
              <a:solidFill>
                <a:srgbClr val="3F3F3F"/>
              </a:solidFill>
            </a:endParaRPr>
          </a:p>
          <a:p>
            <a:pPr marL="533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b="1" i="1" dirty="0"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teaches		es		&gt;	-		</a:t>
            </a:r>
            <a:r>
              <a:rPr lang="en-IE" b="1" i="1" dirty="0"/>
              <a:t>teach</a:t>
            </a:r>
            <a:endParaRPr dirty="0"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teaching		</a:t>
            </a:r>
            <a:r>
              <a:rPr lang="en-IE" i="1" dirty="0" err="1"/>
              <a:t>ing</a:t>
            </a:r>
            <a:r>
              <a:rPr lang="en-IE" i="1" dirty="0"/>
              <a:t>		&gt;	-		</a:t>
            </a:r>
            <a:r>
              <a:rPr lang="en-IE" b="1" i="1" dirty="0"/>
              <a:t>teach</a:t>
            </a:r>
            <a:endParaRPr b="1" i="1" dirty="0"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taught				&gt;			</a:t>
            </a:r>
            <a:r>
              <a:rPr lang="en-IE" b="1" i="1" dirty="0"/>
              <a:t>teach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8" name="Google Shape;2798;p58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Morphology – </a:t>
            </a:r>
            <a:r>
              <a:rPr lang="en-IE"/>
              <a:t>Stemming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4" name="Google Shape;2804;p59"/>
          <p:cNvSpPr txBox="1">
            <a:spLocks noGrp="1"/>
          </p:cNvSpPr>
          <p:nvPr>
            <p:ph type="body" idx="1"/>
          </p:nvPr>
        </p:nvSpPr>
        <p:spPr>
          <a:xfrm>
            <a:off x="838200" y="1179600"/>
            <a:ext cx="11257200" cy="4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Non-linguistic (simplified) analysis of </a:t>
            </a:r>
            <a:r>
              <a:rPr lang="en-IE" i="0" u="none" strike="noStrike" cap="none">
                <a:solidFill>
                  <a:srgbClr val="3F3F3F"/>
                </a:solidFill>
              </a:rPr>
              <a:t> word structure </a:t>
            </a:r>
            <a:r>
              <a:rPr lang="en-IE"/>
              <a:t>by </a:t>
            </a:r>
            <a:r>
              <a:rPr lang="en-IE" i="0" u="none" strike="noStrike" cap="none">
                <a:solidFill>
                  <a:srgbClr val="3F3F3F"/>
                </a:solidFill>
              </a:rPr>
              <a:t>remov</a:t>
            </a:r>
            <a:r>
              <a:rPr lang="en-IE"/>
              <a:t>ing endings/beginnings of words - leaving a common </a:t>
            </a:r>
            <a:r>
              <a:rPr lang="en-IE" b="1"/>
              <a:t>stem</a:t>
            </a:r>
            <a:endParaRPr b="1" i="0" u="none" strike="noStrike" cap="none">
              <a:solidFill>
                <a:srgbClr val="3F3F3F"/>
              </a:solidFill>
            </a:endParaRPr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/>
              <a:t>For example:</a:t>
            </a:r>
            <a:endParaRPr/>
          </a:p>
          <a:p>
            <a:pPr marL="99060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E" i="1"/>
              <a:t>learn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		</a:t>
            </a:r>
            <a:r>
              <a:rPr lang="en-IE" i="1"/>
              <a:t>&gt;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E" b="1" i="1"/>
              <a:t>learn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-s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906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i="1"/>
              <a:t>learning	&gt;	</a:t>
            </a:r>
            <a:r>
              <a:rPr lang="en-IE" b="1" i="1"/>
              <a:t>learn</a:t>
            </a:r>
            <a:r>
              <a:rPr lang="en-IE" i="1"/>
              <a:t>-ing</a:t>
            </a:r>
            <a:endParaRPr i="1"/>
          </a:p>
          <a:p>
            <a:pPr marL="9906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i="1"/>
              <a:t>learn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ed		</a:t>
            </a:r>
            <a:r>
              <a:rPr lang="en-IE" i="1"/>
              <a:t>&gt;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E" b="1" i="1"/>
              <a:t>learn</a:t>
            </a:r>
            <a:r>
              <a:rPr lang="en-IE" i="1"/>
              <a:t>-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ed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Problematic for instance for irregular verbs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/>
              <a:t>For example:</a:t>
            </a:r>
            <a:endParaRPr/>
          </a:p>
          <a:p>
            <a:pPr marL="99060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E" i="1"/>
              <a:t>teache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		</a:t>
            </a:r>
            <a:r>
              <a:rPr lang="en-IE" i="1"/>
              <a:t>&gt;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E" b="1" i="1"/>
              <a:t>teach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IE" i="1"/>
              <a:t>e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906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i="1"/>
              <a:t>teaching	&gt;	</a:t>
            </a:r>
            <a:r>
              <a:rPr lang="en-IE" b="1" i="1"/>
              <a:t>teach</a:t>
            </a:r>
            <a:r>
              <a:rPr lang="en-IE" i="1"/>
              <a:t>-ing</a:t>
            </a:r>
            <a:endParaRPr i="1"/>
          </a:p>
          <a:p>
            <a:pPr marL="9906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i="1"/>
              <a:t>taught	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E" i="1"/>
              <a:t>&gt;</a:t>
            </a: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E" b="1" i="1"/>
              <a:t>??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5" name="Google Shape;2805;p59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Morphology</a:t>
            </a:r>
            <a:endParaRPr/>
          </a:p>
        </p:txBody>
      </p:sp>
      <p:sp>
        <p:nvSpPr>
          <p:cNvPr id="2811" name="Google Shape;2811;p60"/>
          <p:cNvSpPr txBox="1"/>
          <p:nvPr/>
        </p:nvSpPr>
        <p:spPr>
          <a:xfrm>
            <a:off x="838200" y="1662000"/>
            <a:ext cx="106938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E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How do we analyse the grammar of the words in a sentence?</a:t>
            </a:r>
            <a:endParaRPr sz="3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look at inflection and decomposition.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2" name="Google Shape;2812;p60"/>
          <p:cNvGrpSpPr/>
          <p:nvPr/>
        </p:nvGrpSpPr>
        <p:grpSpPr>
          <a:xfrm>
            <a:off x="1574651" y="2171091"/>
            <a:ext cx="2315214" cy="1970767"/>
            <a:chOff x="1399055" y="2374490"/>
            <a:chExt cx="2626659" cy="2223006"/>
          </a:xfrm>
        </p:grpSpPr>
        <p:sp>
          <p:nvSpPr>
            <p:cNvPr id="2813" name="Google Shape;2813;p60"/>
            <p:cNvSpPr/>
            <p:nvPr/>
          </p:nvSpPr>
          <p:spPr>
            <a:xfrm rot="8734124">
              <a:off x="2200735" y="2645440"/>
              <a:ext cx="1479299" cy="1681106"/>
            </a:xfrm>
            <a:prstGeom prst="arc">
              <a:avLst>
                <a:gd name="adj1" fmla="val 17817202"/>
                <a:gd name="adj2" fmla="val 2035826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14" name="Google Shape;2814;p60"/>
            <p:cNvCxnSpPr/>
            <p:nvPr/>
          </p:nvCxnSpPr>
          <p:spPr>
            <a:xfrm>
              <a:off x="1399055" y="3337959"/>
              <a:ext cx="1502876" cy="646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</p:cxnSp>
        <p:cxnSp>
          <p:nvCxnSpPr>
            <p:cNvPr id="2815" name="Google Shape;2815;p60"/>
            <p:cNvCxnSpPr/>
            <p:nvPr/>
          </p:nvCxnSpPr>
          <p:spPr>
            <a:xfrm>
              <a:off x="1399055" y="3283035"/>
              <a:ext cx="1502876" cy="646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816" name="Google Shape;2816;p60"/>
          <p:cNvSpPr txBox="1"/>
          <p:nvPr/>
        </p:nvSpPr>
        <p:spPr>
          <a:xfrm>
            <a:off x="3297437" y="3156474"/>
            <a:ext cx="8599701" cy="242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Inflection: </a:t>
            </a: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grammatical role and structure of words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Derivation: </a:t>
            </a: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generation of words from other words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7" name="Google Shape;2817;p60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Morphology – </a:t>
            </a:r>
            <a:r>
              <a:rPr lang="en-IE"/>
              <a:t>Inflection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3" name="Google Shape;2823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Linguistic analysis of internal structure of words into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1" i="1"/>
              <a:t>lemma </a:t>
            </a:r>
            <a:r>
              <a:rPr lang="en-IE"/>
              <a:t>with </a:t>
            </a:r>
            <a:r>
              <a:rPr lang="en-IE" b="1"/>
              <a:t>inflectional features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For example:</a:t>
            </a:r>
            <a:endParaRPr i="1"/>
          </a:p>
          <a:p>
            <a:pPr marL="0" marR="0" lvl="1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writes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IE" b="1" i="1" u="none" strike="noStrike" cap="none">
                <a:solidFill>
                  <a:srgbClr val="3F3F3F"/>
                </a:solidFill>
              </a:rPr>
              <a:t>write </a:t>
            </a:r>
            <a:r>
              <a:rPr lang="en-IE" b="1"/>
              <a:t>	+	</a:t>
            </a:r>
            <a:r>
              <a:rPr lang="en-IE" b="1" u="none" strike="noStrike" cap="none">
                <a:solidFill>
                  <a:srgbClr val="3F3F3F"/>
                </a:solidFill>
              </a:rPr>
              <a:t>Verb + 	3</a:t>
            </a:r>
            <a:r>
              <a:rPr lang="en-IE" b="1" u="none" strike="noStrike" cap="none" baseline="30000">
                <a:solidFill>
                  <a:srgbClr val="3F3F3F"/>
                </a:solidFill>
              </a:rPr>
              <a:t>rd</a:t>
            </a:r>
            <a:r>
              <a:rPr lang="en-IE" b="1" u="none" strike="noStrike" cap="none">
                <a:solidFill>
                  <a:srgbClr val="3F3F3F"/>
                </a:solidFill>
              </a:rPr>
              <a:t> Person</a:t>
            </a:r>
            <a:r>
              <a:rPr lang="en-IE" b="1"/>
              <a:t> </a:t>
            </a:r>
            <a:r>
              <a:rPr lang="en-IE" b="1" u="none" strike="noStrike" cap="none">
                <a:solidFill>
                  <a:srgbClr val="3F3F3F"/>
                </a:solidFill>
              </a:rPr>
              <a:t>+ Singular</a:t>
            </a:r>
            <a:r>
              <a:rPr lang="en-IE" b="1"/>
              <a:t> </a:t>
            </a:r>
            <a:r>
              <a:rPr lang="en-IE" b="1" u="none" strike="noStrike" cap="none">
                <a:solidFill>
                  <a:srgbClr val="3F3F3F"/>
                </a:solidFill>
              </a:rPr>
              <a:t>+ Present</a:t>
            </a:r>
            <a:endParaRPr b="1" u="none" strike="noStrike" cap="none">
              <a:solidFill>
                <a:srgbClr val="3F3F3F"/>
              </a:solidFill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wrote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IE" b="1" i="1" u="none" strike="noStrike" cap="none">
                <a:solidFill>
                  <a:srgbClr val="3F3F3F"/>
                </a:solidFill>
              </a:rPr>
              <a:t>write</a:t>
            </a:r>
            <a:r>
              <a:rPr lang="en-IE" b="1"/>
              <a:t>	+	</a:t>
            </a:r>
            <a:r>
              <a:rPr lang="en-IE" b="1" i="0" u="none" strike="noStrike" cap="none">
                <a:solidFill>
                  <a:srgbClr val="3F3F3F"/>
                </a:solidFill>
              </a:rPr>
              <a:t>Verb + 	3</a:t>
            </a:r>
            <a:r>
              <a:rPr lang="en-IE" b="1" i="0" u="none" strike="noStrike" cap="none" baseline="30000">
                <a:solidFill>
                  <a:srgbClr val="3F3F3F"/>
                </a:solidFill>
              </a:rPr>
              <a:t>rd</a:t>
            </a:r>
            <a:r>
              <a:rPr lang="en-IE" b="1" i="0" u="none" strike="noStrike" cap="none">
                <a:solidFill>
                  <a:srgbClr val="3F3F3F"/>
                </a:solidFill>
              </a:rPr>
              <a:t> Person</a:t>
            </a:r>
            <a:r>
              <a:rPr lang="en-IE" b="1"/>
              <a:t> </a:t>
            </a:r>
            <a:r>
              <a:rPr lang="en-IE" b="1" i="0" u="none" strike="noStrike" cap="none">
                <a:solidFill>
                  <a:srgbClr val="3F3F3F"/>
                </a:solidFill>
              </a:rPr>
              <a:t>+ Singular + Past</a:t>
            </a:r>
            <a:endParaRPr b="1" i="0" u="none" strike="noStrike" cap="none">
              <a:solidFill>
                <a:srgbClr val="3F3F3F"/>
              </a:solidFill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writing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		</a:t>
            </a:r>
            <a:r>
              <a:rPr lang="en-IE" b="1" i="1" u="none" strike="noStrike" cap="none">
                <a:solidFill>
                  <a:srgbClr val="3F3F3F"/>
                </a:solidFill>
              </a:rPr>
              <a:t>write</a:t>
            </a:r>
            <a:r>
              <a:rPr lang="en-IE" b="1" i="1"/>
              <a:t>	</a:t>
            </a:r>
            <a:r>
              <a:rPr lang="en-IE" b="1"/>
              <a:t>+	</a:t>
            </a:r>
            <a:r>
              <a:rPr lang="en-IE" b="1" i="0" u="none" strike="noStrike" cap="none">
                <a:solidFill>
                  <a:srgbClr val="3F3F3F"/>
                </a:solidFill>
              </a:rPr>
              <a:t>Verb + 	Progressive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Google Shape;2824;p61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Learning Objectives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9" name="Google Shape;263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AutoNum type="arabicPeriod"/>
            </a:pPr>
            <a:r>
              <a:rPr lang="en-IE">
                <a:solidFill>
                  <a:srgbClr val="000000"/>
                </a:solidFill>
              </a:rPr>
              <a:t>Understand the link between NLP and Linguistics</a:t>
            </a:r>
            <a:endParaRPr/>
          </a:p>
          <a:p>
            <a:pPr marL="514350" marR="0" lvl="0" indent="-514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AutoNum type="arabicPeriod"/>
            </a:pPr>
            <a:r>
              <a:rPr lang="en-IE">
                <a:solidFill>
                  <a:srgbClr val="000000"/>
                </a:solidFill>
              </a:rPr>
              <a:t>Understand different levels of linguistic analysis</a:t>
            </a:r>
            <a:endParaRPr>
              <a:solidFill>
                <a:srgbClr val="000000"/>
              </a:solidFill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AutoNum type="arabicPeriod"/>
            </a:pPr>
            <a:r>
              <a:rPr lang="en-IE">
                <a:solidFill>
                  <a:srgbClr val="000000"/>
                </a:solidFill>
              </a:rPr>
              <a:t>Digging deeper into linguistic analysis in NLP</a:t>
            </a: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AutoNum type="arabicPeriod"/>
            </a:pPr>
            <a:r>
              <a:rPr lang="en-IE">
                <a:solidFill>
                  <a:srgbClr val="000000"/>
                </a:solidFill>
              </a:rPr>
              <a:t>Understand basic linguistic concepts used in NLP</a:t>
            </a:r>
            <a:endParaRPr>
              <a:solidFill>
                <a:srgbClr val="000000"/>
              </a:solidFill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AutoNum type="arabicPeriod"/>
            </a:pPr>
            <a:r>
              <a:rPr lang="en-IE">
                <a:solidFill>
                  <a:srgbClr val="000000"/>
                </a:solidFill>
              </a:rPr>
              <a:t>Insight into language data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640" name="Google Shape;2640;p4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Morphology – </a:t>
            </a:r>
            <a:r>
              <a:rPr lang="en-IE"/>
              <a:t>Inflection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0" name="Google Shape;2830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1"/>
              <a:t>Inflectional patterns</a:t>
            </a:r>
            <a:r>
              <a:rPr lang="en-IE"/>
              <a:t> can be shared across word classes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For example, many English verbs share this pattern:</a:t>
            </a:r>
            <a:endParaRPr i="1"/>
          </a:p>
          <a:p>
            <a:pPr marL="0" lvl="1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/>
              <a:t>write </a:t>
            </a:r>
            <a:r>
              <a:rPr lang="en-IE" b="1" i="1"/>
              <a:t>s</a:t>
            </a:r>
            <a:r>
              <a:rPr lang="en-IE"/>
              <a:t>			</a:t>
            </a:r>
            <a:r>
              <a:rPr lang="en-IE" b="1"/>
              <a:t>Verb + 3</a:t>
            </a:r>
            <a:r>
              <a:rPr lang="en-IE" b="1" baseline="30000"/>
              <a:t>rd</a:t>
            </a:r>
            <a:r>
              <a:rPr lang="en-IE" b="1"/>
              <a:t> Person + Singular + Present</a:t>
            </a:r>
            <a:endParaRPr b="1"/>
          </a:p>
          <a:p>
            <a:pPr marL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/>
              <a:t>read </a:t>
            </a:r>
            <a:r>
              <a:rPr lang="en-IE" b="1" i="1"/>
              <a:t>s</a:t>
            </a:r>
            <a:r>
              <a:rPr lang="en-IE"/>
              <a:t>			</a:t>
            </a:r>
            <a:r>
              <a:rPr lang="en-IE" b="1"/>
              <a:t>Verb + 3</a:t>
            </a:r>
            <a:r>
              <a:rPr lang="en-IE" b="1" baseline="30000"/>
              <a:t>rd</a:t>
            </a:r>
            <a:r>
              <a:rPr lang="en-IE" b="1"/>
              <a:t> Person + Singular + Present</a:t>
            </a:r>
            <a:endParaRPr/>
          </a:p>
          <a:p>
            <a:pPr marL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/>
              <a:t>work </a:t>
            </a:r>
            <a:r>
              <a:rPr lang="en-IE" b="1" i="1"/>
              <a:t>s</a:t>
            </a:r>
            <a:r>
              <a:rPr lang="en-IE"/>
              <a:t>			</a:t>
            </a:r>
            <a:r>
              <a:rPr lang="en-IE" b="1"/>
              <a:t>Verb + 3</a:t>
            </a:r>
            <a:r>
              <a:rPr lang="en-IE" b="1" baseline="30000"/>
              <a:t>rd</a:t>
            </a:r>
            <a:r>
              <a:rPr lang="en-IE" b="1"/>
              <a:t> Person + Singular + Present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i="1"/>
          </a:p>
        </p:txBody>
      </p:sp>
      <p:sp>
        <p:nvSpPr>
          <p:cNvPr id="2831" name="Google Shape;2831;p6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Morphology – </a:t>
            </a:r>
            <a:r>
              <a:rPr lang="en-IE"/>
              <a:t>Inflection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7" name="Google Shape;2837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dirty="0"/>
              <a:t>But note that there are many </a:t>
            </a:r>
            <a:r>
              <a:rPr lang="en-IE" b="1" dirty="0"/>
              <a:t>irregular inflectional patterns</a:t>
            </a:r>
            <a:endParaRPr b="1"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dirty="0"/>
              <a:t>For example:</a:t>
            </a:r>
            <a:endParaRPr i="1" dirty="0"/>
          </a:p>
          <a:p>
            <a:pPr marL="0" lvl="1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 err="1"/>
              <a:t>wr</a:t>
            </a:r>
            <a:r>
              <a:rPr lang="en-IE" i="1" dirty="0"/>
              <a:t> </a:t>
            </a:r>
            <a:r>
              <a:rPr lang="en-IE" b="1" i="1" dirty="0"/>
              <a:t>o </a:t>
            </a:r>
            <a:r>
              <a:rPr lang="en-IE" i="1" dirty="0" err="1"/>
              <a:t>te</a:t>
            </a:r>
            <a:r>
              <a:rPr lang="en-IE" dirty="0"/>
              <a:t>		</a:t>
            </a:r>
            <a:r>
              <a:rPr lang="en-IE" b="1" dirty="0"/>
              <a:t>Verb + 3</a:t>
            </a:r>
            <a:r>
              <a:rPr lang="en-IE" b="1" baseline="30000" dirty="0"/>
              <a:t>rd</a:t>
            </a:r>
            <a:r>
              <a:rPr lang="en-IE" b="1" dirty="0"/>
              <a:t> Person + Singular + Past</a:t>
            </a:r>
            <a:endParaRPr b="1" dirty="0"/>
          </a:p>
          <a:p>
            <a:pPr marL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read</a:t>
            </a:r>
            <a:r>
              <a:rPr lang="en-IE" dirty="0"/>
              <a:t>		</a:t>
            </a:r>
            <a:r>
              <a:rPr lang="en-IE" b="1" dirty="0"/>
              <a:t>Verb + 3</a:t>
            </a:r>
            <a:r>
              <a:rPr lang="en-IE" b="1" baseline="30000" dirty="0"/>
              <a:t>rd</a:t>
            </a:r>
            <a:r>
              <a:rPr lang="en-IE" b="1" dirty="0"/>
              <a:t> Person + Singular + Past</a:t>
            </a:r>
            <a:endParaRPr dirty="0"/>
          </a:p>
          <a:p>
            <a:pPr marL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work </a:t>
            </a:r>
            <a:r>
              <a:rPr lang="en-IE" b="1" i="1" dirty="0"/>
              <a:t>ed</a:t>
            </a:r>
            <a:r>
              <a:rPr lang="en-IE" dirty="0"/>
              <a:t>		</a:t>
            </a:r>
            <a:r>
              <a:rPr lang="en-IE" b="1" dirty="0"/>
              <a:t>Verb + 3</a:t>
            </a:r>
            <a:r>
              <a:rPr lang="en-IE" b="1" baseline="30000" dirty="0"/>
              <a:t>rd</a:t>
            </a:r>
            <a:r>
              <a:rPr lang="en-IE" b="1" dirty="0"/>
              <a:t> Person + Singular + Past</a:t>
            </a:r>
            <a:endParaRPr dirty="0"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dirty="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i="1" dirty="0"/>
          </a:p>
        </p:txBody>
      </p:sp>
      <p:sp>
        <p:nvSpPr>
          <p:cNvPr id="2838" name="Google Shape;2838;p6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Morphology – </a:t>
            </a:r>
            <a:r>
              <a:rPr lang="en-IE"/>
              <a:t>Inflection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4" name="Google Shape;2844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dirty="0"/>
              <a:t>Also note ambiguity between syntactic classes (‘part of speech’)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dirty="0"/>
              <a:t>For example, identical but </a:t>
            </a:r>
            <a:r>
              <a:rPr lang="en-IE" b="1" dirty="0"/>
              <a:t>ambiguous inflection</a:t>
            </a:r>
            <a:r>
              <a:rPr lang="en-IE" dirty="0"/>
              <a:t> of nouns and verbs:</a:t>
            </a:r>
            <a:endParaRPr i="1" dirty="0"/>
          </a:p>
          <a:p>
            <a:pPr marL="5334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book </a:t>
            </a:r>
            <a:r>
              <a:rPr lang="en-IE" b="1" i="1" dirty="0"/>
              <a:t>s</a:t>
            </a:r>
            <a:r>
              <a:rPr lang="en-IE" dirty="0"/>
              <a:t>	</a:t>
            </a:r>
            <a:r>
              <a:rPr lang="en-IE" b="1" dirty="0"/>
              <a:t>Verb 	+ 3</a:t>
            </a:r>
            <a:r>
              <a:rPr lang="en-IE" b="1" baseline="30000" dirty="0"/>
              <a:t>rd</a:t>
            </a:r>
            <a:r>
              <a:rPr lang="en-IE" b="1" dirty="0"/>
              <a:t> Person + Singular + Present</a:t>
            </a:r>
            <a:endParaRPr b="1" dirty="0"/>
          </a:p>
          <a:p>
            <a:pPr marL="533400" lvl="1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book </a:t>
            </a:r>
            <a:r>
              <a:rPr lang="en-IE" b="1" i="1" dirty="0"/>
              <a:t>s</a:t>
            </a:r>
            <a:r>
              <a:rPr lang="en-IE" dirty="0"/>
              <a:t>	</a:t>
            </a:r>
            <a:r>
              <a:rPr lang="en-IE" b="1" dirty="0"/>
              <a:t>Noun 	+ Plural</a:t>
            </a:r>
            <a:endParaRPr i="1" dirty="0"/>
          </a:p>
        </p:txBody>
      </p:sp>
      <p:sp>
        <p:nvSpPr>
          <p:cNvPr id="2845" name="Google Shape;2845;p6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Morphology – </a:t>
            </a:r>
            <a:r>
              <a:rPr lang="en-IE"/>
              <a:t>Derivation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1" name="Google Shape;2851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dirty="0"/>
              <a:t>Linguistic analysis of internal structure of words into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1" i="1" dirty="0"/>
              <a:t>root word +</a:t>
            </a:r>
            <a:r>
              <a:rPr lang="en-IE" dirty="0"/>
              <a:t> </a:t>
            </a:r>
            <a:r>
              <a:rPr lang="en-IE" b="1" dirty="0"/>
              <a:t>derivational affix (suffix/infix/prefix)</a:t>
            </a:r>
            <a:endParaRPr b="1"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dirty="0"/>
              <a:t>For example:</a:t>
            </a:r>
            <a:endParaRPr dirty="0"/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agreement	</a:t>
            </a:r>
            <a:r>
              <a:rPr lang="en-IE" dirty="0"/>
              <a:t>noun - derived from - verb</a:t>
            </a:r>
            <a:r>
              <a:rPr lang="en-IE" b="1" dirty="0"/>
              <a:t>		</a:t>
            </a:r>
            <a:r>
              <a:rPr lang="en-IE" i="1" dirty="0"/>
              <a:t>agree 	+ </a:t>
            </a:r>
            <a:r>
              <a:rPr lang="en-IE" i="1" dirty="0" err="1"/>
              <a:t>ment</a:t>
            </a:r>
            <a:endParaRPr b="1" dirty="0"/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friendship		</a:t>
            </a:r>
            <a:r>
              <a:rPr lang="en-IE" dirty="0"/>
              <a:t>noun - derived from - noun</a:t>
            </a:r>
            <a:r>
              <a:rPr lang="en-IE" b="1" dirty="0"/>
              <a:t>		</a:t>
            </a:r>
            <a:r>
              <a:rPr lang="en-IE" i="1" dirty="0"/>
              <a:t>friend 	+ ship</a:t>
            </a:r>
            <a:endParaRPr i="1" dirty="0"/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civilize		</a:t>
            </a:r>
            <a:r>
              <a:rPr lang="en-IE" dirty="0"/>
              <a:t>noun - derived from - adjective</a:t>
            </a:r>
            <a:r>
              <a:rPr lang="en-IE" b="1" dirty="0"/>
              <a:t>	</a:t>
            </a:r>
            <a:r>
              <a:rPr lang="en-IE" i="1" dirty="0"/>
              <a:t>civil 	+ </a:t>
            </a:r>
            <a:r>
              <a:rPr lang="en-IE" i="1" dirty="0" err="1"/>
              <a:t>ize</a:t>
            </a:r>
            <a:endParaRPr i="1" dirty="0"/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 dirty="0"/>
              <a:t>civilization	</a:t>
            </a:r>
            <a:r>
              <a:rPr lang="en-IE" dirty="0"/>
              <a:t>adjective - derived from - verb</a:t>
            </a:r>
            <a:r>
              <a:rPr lang="en-IE" b="1" dirty="0"/>
              <a:t>	</a:t>
            </a:r>
            <a:r>
              <a:rPr lang="en-IE" i="1" dirty="0"/>
              <a:t>civilize	+ (e&gt;a)</a:t>
            </a:r>
            <a:r>
              <a:rPr lang="en-IE" i="1" dirty="0" err="1"/>
              <a:t>tion</a:t>
            </a:r>
            <a:r>
              <a:rPr lang="en-IE" i="1" dirty="0"/>
              <a:t>	</a:t>
            </a:r>
            <a:endParaRPr i="1" dirty="0"/>
          </a:p>
        </p:txBody>
      </p:sp>
      <p:sp>
        <p:nvSpPr>
          <p:cNvPr id="2852" name="Google Shape;2852;p65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66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IE"/>
              <a:t>Buzz Groups</a:t>
            </a:r>
            <a:endParaRPr/>
          </a:p>
        </p:txBody>
      </p:sp>
      <p:sp>
        <p:nvSpPr>
          <p:cNvPr id="2859" name="Google Shape;2859;p66"/>
          <p:cNvSpPr txBox="1">
            <a:spLocks noGrp="1"/>
          </p:cNvSpPr>
          <p:nvPr>
            <p:ph type="subTitle" idx="1"/>
          </p:nvPr>
        </p:nvSpPr>
        <p:spPr>
          <a:xfrm>
            <a:off x="6797600" y="2396275"/>
            <a:ext cx="5126100" cy="3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IE"/>
              <a:t>Can you do a morphological analysis of this sentence: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IE" i="1"/>
              <a:t>Barack Obama’s bookshelves had books about ancient civilizations</a:t>
            </a:r>
            <a:endParaRPr i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Morphology</a:t>
            </a:r>
            <a:endParaRPr/>
          </a:p>
        </p:txBody>
      </p:sp>
      <p:sp>
        <p:nvSpPr>
          <p:cNvPr id="2865" name="Google Shape;2865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8717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>
                <a:solidFill>
                  <a:schemeClr val="dk1"/>
                </a:solidFill>
              </a:rPr>
              <a:t>Morphological and MWE analysis affects the </a:t>
            </a:r>
            <a:r>
              <a:rPr lang="en-IE" b="1">
                <a:solidFill>
                  <a:schemeClr val="dk1"/>
                </a:solidFill>
              </a:rPr>
              <a:t>nature and number of types and tokens </a:t>
            </a:r>
            <a:r>
              <a:rPr lang="en-IE">
                <a:solidFill>
                  <a:schemeClr val="dk1"/>
                </a:solidFill>
              </a:rPr>
              <a:t>in the text through inflection, derivation, decomposition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>
                <a:solidFill>
                  <a:schemeClr val="dk1"/>
                </a:solidFill>
              </a:rPr>
              <a:t>For example:</a:t>
            </a:r>
            <a:endParaRPr>
              <a:solidFill>
                <a:schemeClr val="dk1"/>
              </a:solidFill>
            </a:endParaRPr>
          </a:p>
          <a:p>
            <a:pPr marL="0" lvl="1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1"/>
              <a:t>Barack Obama’s bookshelves had books about ancient civilizations</a:t>
            </a:r>
            <a:endParaRPr i="1"/>
          </a:p>
          <a:p>
            <a:pPr marL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800">
                <a:solidFill>
                  <a:schemeClr val="dk1"/>
                </a:solidFill>
              </a:rPr>
              <a:t>can be analyzed as:</a:t>
            </a:r>
            <a:endParaRPr sz="2800">
              <a:solidFill>
                <a:schemeClr val="dk1"/>
              </a:solidFill>
            </a:endParaRPr>
          </a:p>
          <a:p>
            <a:pPr marL="0" lvl="1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1" i="1"/>
              <a:t>Barack_Obama book shelf</a:t>
            </a:r>
            <a:r>
              <a:rPr lang="en-IE" i="1"/>
              <a:t> </a:t>
            </a:r>
            <a:r>
              <a:rPr lang="en-IE" b="1" i="1"/>
              <a:t>have book </a:t>
            </a:r>
            <a:r>
              <a:rPr lang="en-IE" i="1"/>
              <a:t>about ancient </a:t>
            </a:r>
            <a:r>
              <a:rPr lang="en-IE" b="1" i="1"/>
              <a:t>civil|civilize|civilization</a:t>
            </a:r>
            <a:endParaRPr b="1" i="1"/>
          </a:p>
          <a:p>
            <a:pPr marL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i="1"/>
          </a:p>
        </p:txBody>
      </p:sp>
      <p:sp>
        <p:nvSpPr>
          <p:cNvPr id="2866" name="Google Shape;2866;p67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68"/>
          <p:cNvSpPr txBox="1">
            <a:spLocks noGrp="1"/>
          </p:cNvSpPr>
          <p:nvPr>
            <p:ph type="ctrTitle"/>
          </p:nvPr>
        </p:nvSpPr>
        <p:spPr>
          <a:xfrm>
            <a:off x="6671028" y="2324617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IE" sz="6000"/>
              <a:t>Syntax</a:t>
            </a:r>
            <a:endParaRPr/>
          </a:p>
        </p:txBody>
      </p:sp>
      <p:sp>
        <p:nvSpPr>
          <p:cNvPr id="2872" name="Google Shape;2872;p68"/>
          <p:cNvSpPr txBox="1">
            <a:spLocks noGrp="1"/>
          </p:cNvSpPr>
          <p:nvPr>
            <p:ph type="sldNum" idx="12"/>
          </p:nvPr>
        </p:nvSpPr>
        <p:spPr>
          <a:xfrm>
            <a:off x="9448800" y="611981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Syntax </a:t>
            </a:r>
            <a:endParaRPr/>
          </a:p>
        </p:txBody>
      </p:sp>
      <p:sp>
        <p:nvSpPr>
          <p:cNvPr id="2879" name="Google Shape;2879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</a:pPr>
            <a:r>
              <a:rPr lang="en-IE"/>
              <a:t>The study of the 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structure of sentences/phrases and how words modify one another.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We want to understand </a:t>
            </a:r>
            <a:r>
              <a:rPr lang="en-IE"/>
              <a:t>h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ow sentences are formed from words in a certain language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What can help us: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Part of Speech (PoS)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Phrase Structure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Grammatical Relations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2880" name="Google Shape;2880;p69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27</a:t>
            </a:fld>
            <a:endParaRPr/>
          </a:p>
        </p:txBody>
      </p:sp>
      <p:pic>
        <p:nvPicPr>
          <p:cNvPr id="2881" name="Google Shape;288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900" y="3828557"/>
            <a:ext cx="7486010" cy="213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Syntax – Part of Speech (PoS) </a:t>
            </a:r>
            <a:endParaRPr/>
          </a:p>
        </p:txBody>
      </p:sp>
      <p:sp>
        <p:nvSpPr>
          <p:cNvPr id="2887" name="Google Shape;2887;p70"/>
          <p:cNvSpPr txBox="1">
            <a:spLocks noGrp="1"/>
          </p:cNvSpPr>
          <p:nvPr>
            <p:ph type="body" idx="1"/>
          </p:nvPr>
        </p:nvSpPr>
        <p:spPr>
          <a:xfrm>
            <a:off x="838200" y="1444625"/>
            <a:ext cx="10515600" cy="43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 tag: </a:t>
            </a:r>
            <a:r>
              <a:rPr lang="en-IE" sz="2400">
                <a:solidFill>
                  <a:schemeClr val="dk1"/>
                </a:solidFill>
              </a:rPr>
              <a:t>syntactic</a:t>
            </a:r>
            <a:r>
              <a:rPr lang="en-I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E" sz="2400">
                <a:solidFill>
                  <a:schemeClr val="dk1"/>
                </a:solidFill>
              </a:rPr>
              <a:t>category of a word (noun, verb, etc.)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1">
                <a:solidFill>
                  <a:schemeClr val="dk1"/>
                </a:solidFill>
              </a:rPr>
              <a:t>Why do we need it?</a:t>
            </a: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</a:rPr>
              <a:t>Useful in semantic analysis:</a:t>
            </a:r>
            <a:endParaRPr sz="20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</a:rPr>
              <a:t>Useful for many NLP applications</a:t>
            </a:r>
            <a:r>
              <a:rPr lang="en-IE" sz="2400"/>
              <a:t>, e.g., </a:t>
            </a:r>
            <a:r>
              <a:rPr lang="en-IE" sz="2400">
                <a:solidFill>
                  <a:schemeClr val="dk1"/>
                </a:solidFill>
              </a:rPr>
              <a:t>PoS can be used as a feature in text classification, authorship identification, etc.</a:t>
            </a:r>
            <a:endParaRPr sz="2400">
              <a:solidFill>
                <a:schemeClr val="dk1"/>
              </a:solidFill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000" i="1">
              <a:solidFill>
                <a:schemeClr val="dk1"/>
              </a:solidFill>
            </a:endParaRPr>
          </a:p>
        </p:txBody>
      </p:sp>
      <p:sp>
        <p:nvSpPr>
          <p:cNvPr id="2888" name="Google Shape;2888;p70"/>
          <p:cNvSpPr txBox="1"/>
          <p:nvPr/>
        </p:nvSpPr>
        <p:spPr>
          <a:xfrm>
            <a:off x="1433950" y="3332849"/>
            <a:ext cx="3027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b="0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en-IE" sz="16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		</a:t>
            </a:r>
            <a:r>
              <a:rPr lang="en-IE" sz="1600" b="0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en-IE" sz="16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		</a:t>
            </a:r>
            <a:r>
              <a:rPr lang="en-IE" sz="1600" b="0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fish</a:t>
            </a:r>
            <a:endParaRPr sz="1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		modal_verb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9" name="Google Shape;2889;p70"/>
          <p:cNvSpPr txBox="1"/>
          <p:nvPr/>
        </p:nvSpPr>
        <p:spPr>
          <a:xfrm>
            <a:off x="5846075" y="3332850"/>
            <a:ext cx="26316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b="0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They 		ca</a:t>
            </a:r>
            <a:r>
              <a:rPr lang="en-IE" sz="16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 		</a:t>
            </a:r>
            <a:r>
              <a:rPr lang="en-IE" sz="1600" b="0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fish</a:t>
            </a:r>
            <a:endParaRPr sz="1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		verb   	</a:t>
            </a:r>
            <a:endParaRPr sz="1600" b="0" i="1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0" name="Google Shape;2890;p70"/>
          <p:cNvSpPr txBox="1"/>
          <p:nvPr/>
        </p:nvSpPr>
        <p:spPr>
          <a:xfrm>
            <a:off x="7526742" y="3707238"/>
            <a:ext cx="245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E" sz="16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can: ‘put into cans’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1" name="Google Shape;2891;p70"/>
          <p:cNvSpPr txBox="1"/>
          <p:nvPr/>
        </p:nvSpPr>
        <p:spPr>
          <a:xfrm>
            <a:off x="3661403" y="3707250"/>
            <a:ext cx="176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can: ‘are able to’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2" name="Google Shape;2892;p70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Syntax – </a:t>
            </a:r>
            <a:r>
              <a:rPr lang="en-IE"/>
              <a:t>PoS Tagset</a:t>
            </a:r>
            <a:endParaRPr/>
          </a:p>
        </p:txBody>
      </p:sp>
      <p:sp>
        <p:nvSpPr>
          <p:cNvPr id="2899" name="Google Shape;2899;p7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1258400" cy="3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b="1"/>
              <a:t>Tagset:</a:t>
            </a:r>
            <a:r>
              <a:rPr lang="en-IE"/>
              <a:t> standardized codes for fine-grained part of speech analysis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Traditionally, there are 9 parts of speech in English </a:t>
            </a: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E" sz="2400"/>
              <a:t>noun, verb, article, adjective, preposition, pronoun, adverb, conjunction, interjection</a:t>
            </a: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But there are more categories and subcategories for each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Examples of the most popular tagsets for English:</a:t>
            </a:r>
            <a:endParaRPr/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Penn Treebank PoS: 36 tags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•"/>
            </a:pPr>
            <a:r>
              <a:rPr lang="en-IE" sz="2400">
                <a:solidFill>
                  <a:schemeClr val="dk1"/>
                </a:solidFill>
              </a:rPr>
              <a:t>CLAWS TAGSET C8: over 140  tags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900" name="Google Shape;2900;p71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29</a:t>
            </a:fld>
            <a:endParaRPr/>
          </a:p>
        </p:txBody>
      </p:sp>
      <p:sp>
        <p:nvSpPr>
          <p:cNvPr id="2901" name="Google Shape;2901;p71"/>
          <p:cNvSpPr txBox="1"/>
          <p:nvPr/>
        </p:nvSpPr>
        <p:spPr>
          <a:xfrm>
            <a:off x="3651175" y="6047150"/>
            <a:ext cx="618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E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http://ucrel.lancs.ac.uk/claws8tags.pdf</a:t>
            </a:r>
            <a:r>
              <a:rPr lang="en-IE" sz="1200"/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E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https://www.ling.upenn.edu/courses/Fall_2003/ling001/penn_treebank_pos.html</a:t>
            </a:r>
            <a:r>
              <a:rPr lang="en-IE" sz="1200"/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Interdisciplinary field</a:t>
            </a:r>
            <a:endParaRPr/>
          </a:p>
        </p:txBody>
      </p:sp>
      <p:sp>
        <p:nvSpPr>
          <p:cNvPr id="2647" name="Google Shape;2647;p45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3</a:t>
            </a:fld>
            <a:endParaRPr/>
          </a:p>
        </p:txBody>
      </p:sp>
      <p:sp>
        <p:nvSpPr>
          <p:cNvPr id="2648" name="Google Shape;2648;p45"/>
          <p:cNvSpPr/>
          <p:nvPr/>
        </p:nvSpPr>
        <p:spPr>
          <a:xfrm>
            <a:off x="4374776" y="1455072"/>
            <a:ext cx="2880000" cy="1440000"/>
          </a:xfrm>
          <a:prstGeom prst="ellipse">
            <a:avLst/>
          </a:prstGeom>
          <a:solidFill>
            <a:schemeClr val="accent6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E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Linguistics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45"/>
          <p:cNvSpPr/>
          <p:nvPr/>
        </p:nvSpPr>
        <p:spPr>
          <a:xfrm>
            <a:off x="6257900" y="2709000"/>
            <a:ext cx="2880000" cy="1440000"/>
          </a:xfrm>
          <a:prstGeom prst="ellipse">
            <a:avLst/>
          </a:prstGeom>
          <a:solidFill>
            <a:schemeClr val="accent5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E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45"/>
          <p:cNvSpPr/>
          <p:nvPr/>
        </p:nvSpPr>
        <p:spPr>
          <a:xfrm>
            <a:off x="2500888" y="2709000"/>
            <a:ext cx="2880000" cy="1440000"/>
          </a:xfrm>
          <a:prstGeom prst="ellipse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E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p45"/>
          <p:cNvSpPr/>
          <p:nvPr/>
        </p:nvSpPr>
        <p:spPr>
          <a:xfrm>
            <a:off x="4374776" y="3962928"/>
            <a:ext cx="2880000" cy="1440000"/>
          </a:xfrm>
          <a:prstGeom prst="ellipse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E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Artificial Intelligence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45"/>
          <p:cNvSpPr/>
          <p:nvPr/>
        </p:nvSpPr>
        <p:spPr>
          <a:xfrm>
            <a:off x="5094776" y="2709000"/>
            <a:ext cx="1440000" cy="1440000"/>
          </a:xfrm>
          <a:prstGeom prst="ellipse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E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93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Syntax – </a:t>
            </a:r>
            <a:r>
              <a:rPr lang="en-IE"/>
              <a:t>PoS Tagset </a:t>
            </a: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Penn Treebank for English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7" name="Google Shape;2907;p72"/>
          <p:cNvSpPr txBox="1">
            <a:spLocks noGrp="1"/>
          </p:cNvSpPr>
          <p:nvPr>
            <p:ph type="body" idx="1"/>
          </p:nvPr>
        </p:nvSpPr>
        <p:spPr>
          <a:xfrm>
            <a:off x="838200" y="1271150"/>
            <a:ext cx="9401400" cy="4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2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Nouns	</a:t>
            </a: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Singular			NN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dog, fork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Plural			NNS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dogs, forks</a:t>
            </a:r>
            <a:endParaRPr sz="1200" dirty="0"/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Proper noun - singular, plural		NNP, NNPS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John, Smiths,…</a:t>
            </a:r>
            <a:endParaRPr sz="1200" dirty="0"/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Personal pronoun		PRP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I, you, he, she, it</a:t>
            </a:r>
            <a:endParaRPr sz="1200" dirty="0"/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E" sz="1200" b="0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</a:t>
            </a: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-pronoun			WP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who, what,…</a:t>
            </a:r>
            <a:endParaRPr sz="1200" i="1" dirty="0"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Verbs	</a:t>
            </a: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Base, infinitive			VB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eat</a:t>
            </a:r>
            <a:endParaRPr sz="1200" dirty="0"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Past tense			VBD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ate</a:t>
            </a:r>
            <a:endParaRPr sz="1200" dirty="0"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Gerund			VBG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eating</a:t>
            </a:r>
            <a:endParaRPr sz="1200" dirty="0"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Past participle			VBN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eaten</a:t>
            </a:r>
            <a:endParaRPr sz="1200" dirty="0"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Non 3</a:t>
            </a:r>
            <a:r>
              <a:rPr lang="en-IE" sz="1200" b="0" i="0" u="none" strike="noStrike" cap="none" baseline="30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person singular present tense	VBP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eat</a:t>
            </a:r>
            <a:endParaRPr sz="1200" dirty="0"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3</a:t>
            </a:r>
            <a:r>
              <a:rPr lang="en-IE" sz="1200" b="0" i="0" u="none" strike="noStrike" cap="none" baseline="30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person singular present tense	VBZ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eats</a:t>
            </a:r>
            <a:endParaRPr sz="1200" dirty="0"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Modal			MD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should, can</a:t>
            </a:r>
            <a:endParaRPr sz="1200" dirty="0"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To Particle 			TO		</a:t>
            </a:r>
            <a:r>
              <a:rPr lang="en-IE" sz="12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eat</a:t>
            </a:r>
            <a:endParaRPr sz="1200" dirty="0"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b="1" dirty="0"/>
              <a:t>Adjectives	</a:t>
            </a:r>
            <a:r>
              <a:rPr lang="en-IE" sz="1200" dirty="0"/>
              <a:t>Basic			JJ		</a:t>
            </a:r>
            <a:r>
              <a:rPr lang="en-IE" sz="1200" i="1" dirty="0"/>
              <a:t>red, tall</a:t>
            </a:r>
            <a:endParaRPr dirty="0"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i="1" dirty="0"/>
              <a:t>	</a:t>
            </a:r>
            <a:r>
              <a:rPr lang="en-IE" sz="1200" dirty="0"/>
              <a:t>Comparative			JJR		</a:t>
            </a:r>
            <a:r>
              <a:rPr lang="en-IE" sz="1200" i="1" dirty="0"/>
              <a:t>redder, taller</a:t>
            </a:r>
            <a:endParaRPr dirty="0"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i="1" dirty="0"/>
              <a:t>	</a:t>
            </a:r>
            <a:r>
              <a:rPr lang="en-IE" sz="1200" dirty="0"/>
              <a:t>Superlative			JJS		</a:t>
            </a:r>
            <a:r>
              <a:rPr lang="en-IE" sz="1200" i="1" dirty="0"/>
              <a:t>reddest, tallest</a:t>
            </a:r>
            <a:endParaRPr sz="12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200" b="1" dirty="0"/>
              <a:t>Adverbs</a:t>
            </a:r>
            <a:r>
              <a:rPr lang="en-IE" sz="1200" dirty="0"/>
              <a:t>	Basic			RB		</a:t>
            </a:r>
            <a:r>
              <a:rPr lang="en-IE" sz="1200" i="1" dirty="0"/>
              <a:t>quickly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200" i="1" dirty="0"/>
              <a:t>	</a:t>
            </a:r>
            <a:r>
              <a:rPr lang="en-IE" sz="1200" dirty="0"/>
              <a:t>Comparative			RBR		</a:t>
            </a:r>
            <a:r>
              <a:rPr lang="en-IE" sz="1200" i="1" dirty="0"/>
              <a:t>quicker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200" i="1" dirty="0"/>
              <a:t>	</a:t>
            </a:r>
            <a:r>
              <a:rPr lang="en-IE" sz="1200" dirty="0"/>
              <a:t>Superlative			RBS		</a:t>
            </a:r>
            <a:r>
              <a:rPr lang="en-IE" sz="1200" i="1" dirty="0"/>
              <a:t>quickest</a:t>
            </a:r>
            <a:endParaRPr sz="12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200" b="1" dirty="0"/>
              <a:t>Prepositions</a:t>
            </a:r>
            <a:r>
              <a:rPr lang="en-IE" sz="1200" dirty="0"/>
              <a:t>	Preposition			IN		</a:t>
            </a:r>
            <a:r>
              <a:rPr lang="en-IE" sz="1200" i="1" dirty="0"/>
              <a:t>on, in, by, to, with,…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200" b="1" dirty="0"/>
              <a:t>Determiners</a:t>
            </a:r>
            <a:r>
              <a:rPr lang="en-IE" sz="1200" dirty="0"/>
              <a:t>	Basic determiner		DT		</a:t>
            </a:r>
            <a:r>
              <a:rPr lang="en-IE" sz="1200" i="1" dirty="0"/>
              <a:t>a, an, the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200" i="1" dirty="0"/>
              <a:t>	</a:t>
            </a:r>
            <a:r>
              <a:rPr lang="en-IE" sz="1200" dirty="0"/>
              <a:t>WH-determiner		WDT		</a:t>
            </a:r>
            <a:r>
              <a:rPr lang="en-IE" sz="1200" i="1" dirty="0"/>
              <a:t>which, that,…</a:t>
            </a:r>
            <a:endParaRPr sz="1200" dirty="0"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200" b="1" dirty="0"/>
              <a:t>Conjunctions</a:t>
            </a:r>
            <a:r>
              <a:rPr lang="en-IE" sz="1200" dirty="0"/>
              <a:t>	Coordinating Conjunction		CC		</a:t>
            </a:r>
            <a:r>
              <a:rPr lang="en-IE" sz="1200" i="1" dirty="0"/>
              <a:t>and, but, or</a:t>
            </a:r>
            <a:endParaRPr sz="1200" i="1" dirty="0"/>
          </a:p>
          <a:p>
            <a: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IE" sz="1200" b="1" dirty="0"/>
              <a:t>Particles</a:t>
            </a:r>
            <a:r>
              <a:rPr lang="en-IE" sz="1200" dirty="0"/>
              <a:t> 	Particle			RP		</a:t>
            </a:r>
            <a:r>
              <a:rPr lang="en-IE" sz="1200" i="1" dirty="0"/>
              <a:t>off (took off), up (put up),…</a:t>
            </a:r>
            <a:endParaRPr sz="1000" i="1" dirty="0"/>
          </a:p>
        </p:txBody>
      </p:sp>
      <p:sp>
        <p:nvSpPr>
          <p:cNvPr id="2908" name="Google Shape;2908;p72"/>
          <p:cNvSpPr txBox="1"/>
          <p:nvPr/>
        </p:nvSpPr>
        <p:spPr>
          <a:xfrm>
            <a:off x="3651177" y="6123362"/>
            <a:ext cx="783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https://www.ling.upenn.edu/courses/Fall_2003/ling001/penn_treebank_pos.html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p7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Syntax – Parsing</a:t>
            </a:r>
            <a:endParaRPr/>
          </a:p>
        </p:txBody>
      </p:sp>
      <p:sp>
        <p:nvSpPr>
          <p:cNvPr id="2916" name="Google Shape;2916;p7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31</a:t>
            </a:fld>
            <a:endParaRPr/>
          </a:p>
        </p:txBody>
      </p:sp>
      <p:sp>
        <p:nvSpPr>
          <p:cNvPr id="2917" name="Google Shape;2917;p73"/>
          <p:cNvSpPr txBox="1"/>
          <p:nvPr/>
        </p:nvSpPr>
        <p:spPr>
          <a:xfrm>
            <a:off x="743350" y="1966800"/>
            <a:ext cx="90075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E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How can we analyse the grammar of a sentence?</a:t>
            </a:r>
            <a:endParaRPr sz="3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look at parsing to extract syntactic information.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8" name="Google Shape;2918;p73"/>
          <p:cNvGrpSpPr/>
          <p:nvPr/>
        </p:nvGrpSpPr>
        <p:grpSpPr>
          <a:xfrm>
            <a:off x="1430344" y="2383625"/>
            <a:ext cx="2315214" cy="1970767"/>
            <a:chOff x="1399055" y="2374490"/>
            <a:chExt cx="2626659" cy="2223006"/>
          </a:xfrm>
        </p:grpSpPr>
        <p:sp>
          <p:nvSpPr>
            <p:cNvPr id="2919" name="Google Shape;2919;p73"/>
            <p:cNvSpPr/>
            <p:nvPr/>
          </p:nvSpPr>
          <p:spPr>
            <a:xfrm rot="8734124">
              <a:off x="2200735" y="2645440"/>
              <a:ext cx="1479299" cy="1681106"/>
            </a:xfrm>
            <a:prstGeom prst="arc">
              <a:avLst>
                <a:gd name="adj1" fmla="val 17817202"/>
                <a:gd name="adj2" fmla="val 2035826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0" name="Google Shape;2920;p73"/>
            <p:cNvCxnSpPr/>
            <p:nvPr/>
          </p:nvCxnSpPr>
          <p:spPr>
            <a:xfrm>
              <a:off x="1399055" y="3337959"/>
              <a:ext cx="1502876" cy="646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</p:cxnSp>
        <p:cxnSp>
          <p:nvCxnSpPr>
            <p:cNvPr id="2921" name="Google Shape;2921;p73"/>
            <p:cNvCxnSpPr/>
            <p:nvPr/>
          </p:nvCxnSpPr>
          <p:spPr>
            <a:xfrm>
              <a:off x="1399055" y="3283035"/>
              <a:ext cx="1502876" cy="646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922" name="Google Shape;2922;p73"/>
          <p:cNvSpPr txBox="1"/>
          <p:nvPr/>
        </p:nvSpPr>
        <p:spPr>
          <a:xfrm>
            <a:off x="3103175" y="3156475"/>
            <a:ext cx="8793900" cy="2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Constituency</a:t>
            </a:r>
            <a:r>
              <a:rPr lang="en-IE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IE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dependency</a:t>
            </a:r>
            <a:r>
              <a:rPr lang="en-IE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parsing are two methods of parsing</a:t>
            </a:r>
            <a:r>
              <a:rPr lang="en-IE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E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use different types of </a:t>
            </a:r>
            <a:r>
              <a:rPr lang="en-IE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grammars.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Since they are based on totally different assumptions, the resulting output will be very different. 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Syntax – Parsing</a:t>
            </a:r>
            <a:endParaRPr/>
          </a:p>
        </p:txBody>
      </p:sp>
      <p:sp>
        <p:nvSpPr>
          <p:cNvPr id="2928" name="Google Shape;2928;p74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919100" cy="3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b="1">
                <a:solidFill>
                  <a:schemeClr val="dk1"/>
                </a:solidFill>
              </a:rPr>
              <a:t>Parsing</a:t>
            </a:r>
            <a:r>
              <a:rPr lang="en-IE">
                <a:solidFill>
                  <a:schemeClr val="dk1"/>
                </a:solidFill>
              </a:rPr>
              <a:t> refers to the task of creating a </a:t>
            </a:r>
            <a:r>
              <a:rPr lang="en-IE" b="1">
                <a:solidFill>
                  <a:schemeClr val="dk1"/>
                </a:solidFill>
              </a:rPr>
              <a:t>parse tree </a:t>
            </a:r>
            <a:r>
              <a:rPr lang="en-IE">
                <a:solidFill>
                  <a:schemeClr val="dk1"/>
                </a:solidFill>
              </a:rPr>
              <a:t>from a given sentence.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solidFill>
                  <a:schemeClr val="dk1"/>
                </a:solidFill>
              </a:rPr>
              <a:t>Parse tree</a:t>
            </a:r>
            <a:r>
              <a:rPr lang="en-IE" b="1">
                <a:solidFill>
                  <a:schemeClr val="dk1"/>
                </a:solidFill>
              </a:rPr>
              <a:t> </a:t>
            </a:r>
            <a:r>
              <a:rPr lang="en-IE">
                <a:solidFill>
                  <a:schemeClr val="dk1"/>
                </a:solidFill>
              </a:rPr>
              <a:t>highlights </a:t>
            </a:r>
            <a:r>
              <a:rPr lang="en-IE" b="1">
                <a:solidFill>
                  <a:schemeClr val="dk1"/>
                </a:solidFill>
              </a:rPr>
              <a:t>syntactic structure </a:t>
            </a:r>
            <a:r>
              <a:rPr lang="en-IE">
                <a:solidFill>
                  <a:schemeClr val="dk1"/>
                </a:solidFill>
              </a:rPr>
              <a:t>according to a formal grammar.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solidFill>
                  <a:schemeClr val="dk1"/>
                </a:solidFill>
              </a:rPr>
              <a:t>Parse tree will have different features depending on </a:t>
            </a:r>
            <a:r>
              <a:rPr lang="en-IE" b="1">
                <a:solidFill>
                  <a:schemeClr val="dk1"/>
                </a:solidFill>
              </a:rPr>
              <a:t>type of grammar</a:t>
            </a:r>
            <a:r>
              <a:rPr lang="en-IE">
                <a:solidFill>
                  <a:schemeClr val="dk1"/>
                </a:solidFill>
              </a:rPr>
              <a:t>: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E" sz="2400">
                <a:solidFill>
                  <a:schemeClr val="dk1"/>
                </a:solidFill>
              </a:rPr>
              <a:t>by exposing the </a:t>
            </a:r>
            <a:r>
              <a:rPr lang="en-IE" sz="2400" b="1" i="1">
                <a:solidFill>
                  <a:schemeClr val="dk1"/>
                </a:solidFill>
              </a:rPr>
              <a:t>syntactic relationships between words – Dependency</a:t>
            </a:r>
            <a:r>
              <a:rPr lang="en-IE" sz="2400">
                <a:solidFill>
                  <a:schemeClr val="dk1"/>
                </a:solidFill>
              </a:rPr>
              <a:t> 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•"/>
            </a:pPr>
            <a:r>
              <a:rPr lang="en-IE" sz="2400">
                <a:solidFill>
                  <a:schemeClr val="dk1"/>
                </a:solidFill>
              </a:rPr>
              <a:t>by exposing the </a:t>
            </a:r>
            <a:r>
              <a:rPr lang="en-IE" sz="2400" b="1" i="1">
                <a:solidFill>
                  <a:schemeClr val="dk1"/>
                </a:solidFill>
              </a:rPr>
              <a:t>syntactic relationships between phrases – Constituency</a:t>
            </a:r>
            <a:endParaRPr sz="2400" b="1" i="1">
              <a:solidFill>
                <a:schemeClr val="dk1"/>
              </a:solidFill>
            </a:endParaRPr>
          </a:p>
        </p:txBody>
      </p:sp>
      <p:sp>
        <p:nvSpPr>
          <p:cNvPr id="2929" name="Google Shape;2929;p7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75"/>
          <p:cNvSpPr txBox="1">
            <a:spLocks noGrp="1"/>
          </p:cNvSpPr>
          <p:nvPr>
            <p:ph type="body" idx="1"/>
          </p:nvPr>
        </p:nvSpPr>
        <p:spPr>
          <a:xfrm>
            <a:off x="468000" y="1484400"/>
            <a:ext cx="9282900" cy="42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dirty="0"/>
              <a:t>G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roups of words that</a:t>
            </a:r>
            <a:r>
              <a:rPr lang="en-IE" dirty="0"/>
              <a:t> f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unction as</a:t>
            </a:r>
            <a:r>
              <a:rPr lang="en-IE" dirty="0"/>
              <a:t> identifiable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IE" dirty="0"/>
              <a:t>’</a:t>
            </a:r>
            <a:r>
              <a:rPr lang="en-IE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constituents</a:t>
            </a:r>
            <a:r>
              <a:rPr lang="en-IE" b="1" dirty="0"/>
              <a:t>’</a:t>
            </a:r>
            <a:r>
              <a:rPr lang="en-IE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E" b="1" dirty="0"/>
              <a:t>or ‘</a:t>
            </a:r>
            <a:r>
              <a:rPr lang="en-IE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phrases</a:t>
            </a:r>
            <a:r>
              <a:rPr lang="en-IE" b="1" dirty="0"/>
              <a:t>’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dirty="0"/>
              <a:t>Phrase structure analysis is called </a:t>
            </a:r>
            <a:r>
              <a:rPr lang="en-IE" b="1" dirty="0"/>
              <a:t>Constituency Parsing</a:t>
            </a:r>
            <a:r>
              <a:rPr lang="en-IE" i="1" dirty="0"/>
              <a:t>, </a:t>
            </a:r>
            <a:r>
              <a:rPr lang="en-IE" dirty="0"/>
              <a:t>using context-free grammars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1" dirty="0"/>
              <a:t>Why do we need it? 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 dirty="0"/>
              <a:t>as a step towards assigning semantics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 dirty="0"/>
              <a:t>useful for other NLP applications e.g. features for classification</a:t>
            </a:r>
            <a:endParaRPr dirty="0"/>
          </a:p>
        </p:txBody>
      </p:sp>
      <p:pic>
        <p:nvPicPr>
          <p:cNvPr id="2935" name="Google Shape;2935;p75" descr="https://upload.wikimedia.org/wikipedia/commons/thumb/2/23/Basic_english_syntax_tree.svg/2000px-Basic_english_syntax_tree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4706" y="1158955"/>
            <a:ext cx="2332301" cy="27237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936" name="Google Shape;2936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Syntax – Constituency Parsing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7" name="Google Shape;2937;p75"/>
          <p:cNvSpPr txBox="1"/>
          <p:nvPr/>
        </p:nvSpPr>
        <p:spPr>
          <a:xfrm>
            <a:off x="3641941" y="6157355"/>
            <a:ext cx="783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E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https://en.wikipedia.org/wiki/Phrase</a:t>
            </a:r>
            <a:r>
              <a:rPr lang="en-IE" sz="1200"/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p75"/>
          <p:cNvSpPr txBox="1"/>
          <p:nvPr/>
        </p:nvSpPr>
        <p:spPr>
          <a:xfrm>
            <a:off x="2163524" y="2249184"/>
            <a:ext cx="6436189" cy="83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0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dog, the bone	</a:t>
            </a:r>
            <a:r>
              <a:rPr lang="en-IE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Noun Phrase (NP)</a:t>
            </a:r>
            <a:endParaRPr sz="2000" b="0" i="1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0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ate the bone		</a:t>
            </a:r>
            <a:r>
              <a:rPr lang="en-IE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Verb Phrase (VP)</a:t>
            </a:r>
            <a:endParaRPr sz="2000" b="0" i="1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9" name="Google Shape;2939;p75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Syntax – Phrase Structure Grammar </a:t>
            </a:r>
            <a:endParaRPr sz="44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5" name="Google Shape;2945;p76"/>
          <p:cNvSpPr txBox="1">
            <a:spLocks noGrp="1"/>
          </p:cNvSpPr>
          <p:nvPr>
            <p:ph type="body" idx="1"/>
          </p:nvPr>
        </p:nvSpPr>
        <p:spPr>
          <a:xfrm>
            <a:off x="838200" y="1255800"/>
            <a:ext cx="11058900" cy="46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(context-free) Phrase Structure Grammar </a:t>
            </a:r>
            <a:r>
              <a:rPr lang="en-IE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G=(N,Σ,P,S) </a:t>
            </a: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consists of:</a:t>
            </a:r>
            <a:endParaRPr sz="2400"/>
          </a:p>
          <a:p>
            <a:pPr marL="971550" lvl="0" indent="-488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set of </a:t>
            </a:r>
            <a:r>
              <a:rPr lang="en-IE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non-terminal symbols N</a:t>
            </a: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e.g.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N, V, NP, VP, S</a:t>
            </a:r>
            <a:endParaRPr sz="2400"/>
          </a:p>
          <a:p>
            <a:pPr marL="971550" lvl="0" indent="-488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2"/>
            </a:pP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set of </a:t>
            </a:r>
            <a:r>
              <a:rPr lang="en-IE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terminal symbols Σ</a:t>
            </a: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e.g. (the words)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 sz="24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astronomer, cat, see, the</a:t>
            </a:r>
            <a:endParaRPr sz="2400"/>
          </a:p>
          <a:p>
            <a:pPr marL="971550" lvl="0" indent="-488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3"/>
            </a:pP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set of rules i.e. </a:t>
            </a:r>
            <a:r>
              <a:rPr lang="en-IE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productions P</a:t>
            </a: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e.g.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S → NP VP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	V </a:t>
            </a: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 see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 sz="2400"/>
              <a:t>	N → </a:t>
            </a:r>
            <a:r>
              <a:rPr lang="en-IE" sz="2400" i="1"/>
              <a:t>astronomer</a:t>
            </a:r>
            <a:endParaRPr sz="2400"/>
          </a:p>
          <a:p>
            <a:pPr marL="1073150" lvl="0" indent="-488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4"/>
            </a:pP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E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start symbol</a:t>
            </a: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normally 'S'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6" name="Google Shape;2946;p76"/>
          <p:cNvSpPr/>
          <p:nvPr/>
        </p:nvSpPr>
        <p:spPr>
          <a:xfrm rot="527057">
            <a:off x="8349631" y="2621960"/>
            <a:ext cx="2879880" cy="2699852"/>
          </a:xfrm>
          <a:prstGeom prst="rect">
            <a:avLst/>
          </a:prstGeom>
          <a:solidFill>
            <a:srgbClr val="FFFFD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44000" tIns="45700" rIns="72000" bIns="72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Productions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LHS (parent) is a single non-terminal and the RHS is a sequence of one or more non-terminal or terminal symbols (children)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76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77"/>
          <p:cNvSpPr txBox="1">
            <a:spLocks noGrp="1"/>
          </p:cNvSpPr>
          <p:nvPr>
            <p:ph type="title"/>
          </p:nvPr>
        </p:nvSpPr>
        <p:spPr>
          <a:xfrm>
            <a:off x="894825" y="356300"/>
            <a:ext cx="11002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Syntax – Phrase Structure Grammar – Example </a:t>
            </a:r>
            <a:endParaRPr sz="44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3" name="Google Shape;2953;p77"/>
          <p:cNvSpPr txBox="1">
            <a:spLocks noGrp="1"/>
          </p:cNvSpPr>
          <p:nvPr>
            <p:ph type="body" idx="1"/>
          </p:nvPr>
        </p:nvSpPr>
        <p:spPr>
          <a:xfrm>
            <a:off x="894825" y="1682000"/>
            <a:ext cx="10853700" cy="4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E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G=(N,Σ,P,S)</a:t>
            </a:r>
            <a:endParaRPr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Det, Nou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n, Prep, Verb, NP, PP, VP, 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IE" sz="2400" i="1">
                <a:latin typeface="Calibri"/>
                <a:ea typeface="Calibri"/>
                <a:cs typeface="Calibri"/>
                <a:sym typeface="Calibri"/>
              </a:rPr>
              <a:t> cat, mat, on, sits, the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4" name="Google Shape;2954;p77"/>
          <p:cNvSpPr txBox="1"/>
          <p:nvPr/>
        </p:nvSpPr>
        <p:spPr>
          <a:xfrm>
            <a:off x="4407129" y="1302319"/>
            <a:ext cx="413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400" b="0" i="1" u="none" strike="noStrike" cap="none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The cat sits on the mat</a:t>
            </a:r>
            <a:endParaRPr sz="2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5" name="Google Shape;2955;p77" descr="Tex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815" y="3698144"/>
            <a:ext cx="7166177" cy="1552737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77"/>
          <p:cNvSpPr txBox="1"/>
          <p:nvPr/>
        </p:nvSpPr>
        <p:spPr>
          <a:xfrm>
            <a:off x="1275815" y="3231525"/>
            <a:ext cx="413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Grammar Rules (grammar)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77"/>
          <p:cNvSpPr txBox="1"/>
          <p:nvPr/>
        </p:nvSpPr>
        <p:spPr>
          <a:xfrm>
            <a:off x="8661974" y="3244175"/>
            <a:ext cx="30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Lexical Rules (lexicon)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8" name="Google Shape;2958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3401" y="3693190"/>
            <a:ext cx="3582844" cy="1241862"/>
          </a:xfrm>
          <a:prstGeom prst="rect">
            <a:avLst/>
          </a:prstGeom>
          <a:noFill/>
          <a:ln>
            <a:noFill/>
          </a:ln>
        </p:spPr>
      </p:pic>
      <p:sp>
        <p:nvSpPr>
          <p:cNvPr id="2959" name="Google Shape;2959;p77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Phrase Structure Grammar – Recursion</a:t>
            </a:r>
            <a:endParaRPr sz="44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9" name="Google Shape;3009;p79"/>
          <p:cNvSpPr txBox="1">
            <a:spLocks noGrp="1"/>
          </p:cNvSpPr>
          <p:nvPr>
            <p:ph type="body" idx="1"/>
          </p:nvPr>
        </p:nvSpPr>
        <p:spPr>
          <a:xfrm>
            <a:off x="468000" y="1426700"/>
            <a:ext cx="11280600" cy="4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E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G=(N,Σ,P,S)</a:t>
            </a:r>
            <a:endParaRPr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Det, Nou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n, Prep, Verb, NP, PP, VP, S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IE" sz="2400" i="1">
                <a:latin typeface="Calibri"/>
                <a:ea typeface="Calibri"/>
                <a:cs typeface="Calibri"/>
                <a:sym typeface="Calibri"/>
              </a:rPr>
              <a:t> cat, </a:t>
            </a:r>
            <a:r>
              <a:rPr lang="en-IE" sz="24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dots</a:t>
            </a:r>
            <a:r>
              <a:rPr lang="en-IE" sz="2400" i="1">
                <a:latin typeface="Calibri"/>
                <a:ea typeface="Calibri"/>
                <a:cs typeface="Calibri"/>
                <a:sym typeface="Calibri"/>
              </a:rPr>
              <a:t>, mat, on, sits, the, </a:t>
            </a:r>
            <a:r>
              <a:rPr lang="en-IE" sz="24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endParaRPr sz="2400" i="1">
              <a:solidFill>
                <a:srgbClr val="C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400" i="1">
              <a:solidFill>
                <a:srgbClr val="C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</a:pP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0" name="Google Shape;3010;p79"/>
          <p:cNvSpPr txBox="1"/>
          <p:nvPr/>
        </p:nvSpPr>
        <p:spPr>
          <a:xfrm>
            <a:off x="3523579" y="1364119"/>
            <a:ext cx="552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400" b="0" i="1" u="none" strike="noStrike" cap="none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The cat sits on the mat with the dots</a:t>
            </a:r>
            <a:endParaRPr sz="2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1" name="Google Shape;3011;p79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4294" y="3591888"/>
            <a:ext cx="3105362" cy="160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79" descr="Tex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815" y="3603472"/>
            <a:ext cx="7166177" cy="1552737"/>
          </a:xfrm>
          <a:prstGeom prst="rect">
            <a:avLst/>
          </a:prstGeom>
          <a:noFill/>
          <a:ln>
            <a:noFill/>
          </a:ln>
        </p:spPr>
      </p:pic>
      <p:sp>
        <p:nvSpPr>
          <p:cNvPr id="3013" name="Google Shape;3013;p79"/>
          <p:cNvSpPr txBox="1"/>
          <p:nvPr/>
        </p:nvSpPr>
        <p:spPr>
          <a:xfrm>
            <a:off x="1275815" y="3038675"/>
            <a:ext cx="413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Grammar Rules (grammar)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Google Shape;3014;p79"/>
          <p:cNvSpPr txBox="1"/>
          <p:nvPr/>
        </p:nvSpPr>
        <p:spPr>
          <a:xfrm>
            <a:off x="8791849" y="3015575"/>
            <a:ext cx="310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Lexical Rules (lexicon)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5" name="Google Shape;3015;p79" descr="A black background with red text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9264" y="5018020"/>
            <a:ext cx="1720955" cy="465722"/>
          </a:xfrm>
          <a:prstGeom prst="rect">
            <a:avLst/>
          </a:prstGeom>
          <a:noFill/>
          <a:ln>
            <a:noFill/>
          </a:ln>
        </p:spPr>
      </p:pic>
      <p:sp>
        <p:nvSpPr>
          <p:cNvPr id="3016" name="Google Shape;3016;p79"/>
          <p:cNvSpPr txBox="1"/>
          <p:nvPr/>
        </p:nvSpPr>
        <p:spPr>
          <a:xfrm>
            <a:off x="80225" y="4425175"/>
            <a:ext cx="100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Recursion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Google Shape;3017;p79"/>
          <p:cNvSpPr/>
          <p:nvPr/>
        </p:nvSpPr>
        <p:spPr>
          <a:xfrm>
            <a:off x="747050" y="4597250"/>
            <a:ext cx="2735049" cy="972275"/>
          </a:xfrm>
          <a:custGeom>
            <a:avLst/>
            <a:gdLst/>
            <a:ahLst/>
            <a:cxnLst/>
            <a:rect l="l" t="t" r="r" b="b"/>
            <a:pathLst>
              <a:path w="1319" h="237" extrusionOk="0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8" name="Google Shape;3018;p79"/>
          <p:cNvCxnSpPr>
            <a:stCxn id="3015" idx="1"/>
            <a:endCxn id="3016" idx="2"/>
          </p:cNvCxnSpPr>
          <p:nvPr/>
        </p:nvCxnSpPr>
        <p:spPr>
          <a:xfrm rot="10800000">
            <a:off x="581964" y="4733081"/>
            <a:ext cx="597300" cy="517800"/>
          </a:xfrm>
          <a:prstGeom prst="curved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3019" name="Google Shape;3019;p79"/>
          <p:cNvSpPr/>
          <p:nvPr/>
        </p:nvSpPr>
        <p:spPr>
          <a:xfrm>
            <a:off x="6431367" y="1198095"/>
            <a:ext cx="2452535" cy="726134"/>
          </a:xfrm>
          <a:custGeom>
            <a:avLst/>
            <a:gdLst/>
            <a:ahLst/>
            <a:cxnLst/>
            <a:rect l="l" t="t" r="r" b="b"/>
            <a:pathLst>
              <a:path w="1319" h="237" extrusionOk="0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0" name="Google Shape;3020;p79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Syntax – Parsing </a:t>
            </a:r>
            <a:endParaRPr/>
          </a:p>
        </p:txBody>
      </p:sp>
      <p:sp>
        <p:nvSpPr>
          <p:cNvPr id="3088" name="Google Shape;3088;p81"/>
          <p:cNvSpPr txBox="1">
            <a:spLocks noGrp="1"/>
          </p:cNvSpPr>
          <p:nvPr>
            <p:ph type="body" idx="1"/>
          </p:nvPr>
        </p:nvSpPr>
        <p:spPr>
          <a:xfrm>
            <a:off x="607425" y="1794875"/>
            <a:ext cx="9774600" cy="2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–"/>
            </a:pPr>
            <a:r>
              <a:rPr lang="en-IE" sz="2400"/>
              <a:t>We are analysing the syntactic structure of a sentence</a:t>
            </a:r>
            <a:endParaRPr/>
          </a:p>
          <a:p>
            <a:pPr marL="8001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–"/>
            </a:pPr>
            <a:r>
              <a:rPr lang="en-IE" sz="2400"/>
              <a:t>We first identified the PoS tags of each word in a sentence</a:t>
            </a:r>
            <a:endParaRPr/>
          </a:p>
          <a:p>
            <a:pPr marL="8001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Char char="–"/>
            </a:pPr>
            <a:r>
              <a:rPr lang="en-IE" sz="2400"/>
              <a:t>We then looked at constituency parsing to understand the structure of g</a:t>
            </a: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roups of words (phrases)</a:t>
            </a:r>
            <a:endParaRPr sz="2400"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089" name="Google Shape;3089;p81"/>
          <p:cNvSpPr txBox="1"/>
          <p:nvPr/>
        </p:nvSpPr>
        <p:spPr>
          <a:xfrm>
            <a:off x="752714" y="1398978"/>
            <a:ext cx="103677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E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Remember</a:t>
            </a: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0" name="Google Shape;3090;p81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Syntax – Dependency </a:t>
            </a:r>
            <a:r>
              <a:rPr lang="en-IE"/>
              <a:t>Parsing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6" name="Google Shape;3096;p82"/>
          <p:cNvSpPr txBox="1">
            <a:spLocks noGrp="1"/>
          </p:cNvSpPr>
          <p:nvPr>
            <p:ph type="body" idx="1"/>
          </p:nvPr>
        </p:nvSpPr>
        <p:spPr>
          <a:xfrm>
            <a:off x="838200" y="1332000"/>
            <a:ext cx="11058900" cy="4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800"/>
              <a:t>Dependency parsing analyzes the </a:t>
            </a:r>
            <a:r>
              <a:rPr lang="en-IE" sz="2800" b="1"/>
              <a:t>dependency structure</a:t>
            </a:r>
            <a:r>
              <a:rPr lang="en-IE" sz="2800"/>
              <a:t> of a sentence by use of a set of grammatical relations that can be identified between words</a:t>
            </a:r>
            <a:endParaRPr sz="2800"/>
          </a:p>
          <a:p>
            <a:pPr marL="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800"/>
              <a:t>A grammatical (</a:t>
            </a:r>
            <a:r>
              <a:rPr lang="en-IE" sz="2800" b="1"/>
              <a:t>dependency relation)</a:t>
            </a:r>
            <a:r>
              <a:rPr lang="en-IE" sz="2800"/>
              <a:t> consists of: </a:t>
            </a:r>
            <a:endParaRPr/>
          </a:p>
          <a:p>
            <a:pPr marL="914400" lvl="2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IE" sz="2400"/>
              <a:t>a head word (H) </a:t>
            </a:r>
            <a:endParaRPr sz="2400"/>
          </a:p>
          <a:p>
            <a:pPr marL="914400" lvl="2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IE" sz="2400"/>
              <a:t>a dependent word (D)</a:t>
            </a:r>
            <a:endParaRPr sz="2400"/>
          </a:p>
          <a:p>
            <a:pPr marL="914400" lvl="2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IE" sz="2400"/>
              <a:t>a label identifying the relation between H and D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1"/>
              <a:t>Why do we need it? </a:t>
            </a:r>
            <a:endParaRPr/>
          </a:p>
          <a:p>
            <a:pPr marL="8001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Dependency relations provide an interface to semantics</a:t>
            </a:r>
            <a:endParaRPr/>
          </a:p>
          <a:p>
            <a:pPr marL="8001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Useful for NLP tasks such as Information Extraction or Question Answering.</a:t>
            </a:r>
            <a:endParaRPr/>
          </a:p>
        </p:txBody>
      </p:sp>
      <p:sp>
        <p:nvSpPr>
          <p:cNvPr id="3097" name="Google Shape;3097;p82"/>
          <p:cNvSpPr txBox="1"/>
          <p:nvPr/>
        </p:nvSpPr>
        <p:spPr>
          <a:xfrm>
            <a:off x="8180539" y="2612129"/>
            <a:ext cx="33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400" b="0" i="1" u="none" strike="noStrike" cap="none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John hit the ball</a:t>
            </a:r>
            <a:endParaRPr sz="2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8" name="Google Shape;3098;p82"/>
          <p:cNvSpPr txBox="1"/>
          <p:nvPr/>
        </p:nvSpPr>
        <p:spPr>
          <a:xfrm>
            <a:off x="8180550" y="3073800"/>
            <a:ext cx="3407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2400" i="1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(H=hit, D=John, SUBJ)</a:t>
            </a:r>
            <a:endParaRPr sz="2400" i="1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2400" i="1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(H=hit, D=ball, OBJ)</a:t>
            </a:r>
            <a:endParaRPr sz="2400" i="1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2400" i="1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(H=ball, D=the, DET)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8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Syntax – Dependency </a:t>
            </a:r>
            <a:r>
              <a:rPr lang="en-IE"/>
              <a:t>Relations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5" name="Google Shape;3105;p83"/>
          <p:cNvSpPr txBox="1">
            <a:spLocks noGrp="1"/>
          </p:cNvSpPr>
          <p:nvPr>
            <p:ph type="body" idx="1"/>
          </p:nvPr>
        </p:nvSpPr>
        <p:spPr>
          <a:xfrm>
            <a:off x="838200" y="1393775"/>
            <a:ext cx="10515600" cy="42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/>
              <a:t>Most commonly used are </a:t>
            </a:r>
            <a:r>
              <a:rPr lang="en-IE" b="1"/>
              <a:t>Universal Dependency </a:t>
            </a:r>
            <a:r>
              <a:rPr lang="en-IE"/>
              <a:t>relations </a:t>
            </a:r>
            <a:endParaRPr i="1" u="none" strike="noStrike" cap="none">
              <a:solidFill>
                <a:srgbClr val="3F3F3F"/>
              </a:solidFill>
            </a:endParaRPr>
          </a:p>
        </p:txBody>
      </p:sp>
      <p:pic>
        <p:nvPicPr>
          <p:cNvPr id="3106" name="Google Shape;3106;p83"/>
          <p:cNvPicPr preferRelativeResize="0"/>
          <p:nvPr/>
        </p:nvPicPr>
        <p:blipFill rotWithShape="1">
          <a:blip r:embed="rId3">
            <a:alphaModFix/>
          </a:blip>
          <a:srcRect l="45823" t="28274" r="17347" b="33599"/>
          <a:stretch/>
        </p:blipFill>
        <p:spPr>
          <a:xfrm>
            <a:off x="903789" y="2002254"/>
            <a:ext cx="5740118" cy="334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7" name="Google Shape;3107;p83"/>
          <p:cNvSpPr txBox="1"/>
          <p:nvPr/>
        </p:nvSpPr>
        <p:spPr>
          <a:xfrm>
            <a:off x="3651177" y="6123362"/>
            <a:ext cx="783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E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https://universaldependencies.org/</a:t>
            </a:r>
            <a:r>
              <a:rPr lang="en-I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E" sz="1200"/>
              <a:t>see also </a:t>
            </a:r>
            <a:r>
              <a:rPr lang="en-I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SLP3 chapter 14: Dependency Parsing, page 282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8" name="Google Shape;3108;p83"/>
          <p:cNvSpPr txBox="1"/>
          <p:nvPr/>
        </p:nvSpPr>
        <p:spPr>
          <a:xfrm>
            <a:off x="903789" y="5354359"/>
            <a:ext cx="611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Selected dependency relations from the Universal Dependency set</a:t>
            </a:r>
            <a:endParaRPr sz="1400" b="1" i="0" u="none" strike="noStrike" cap="none" baseline="30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9" name="Google Shape;3109;p8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Linguistics and NLP</a:t>
            </a:r>
            <a:endParaRPr/>
          </a:p>
        </p:txBody>
      </p:sp>
      <p:sp>
        <p:nvSpPr>
          <p:cNvPr id="2658" name="Google Shape;2658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Linguistic study develops a theory that explains</a:t>
            </a:r>
            <a:endParaRPr/>
          </a:p>
          <a:p>
            <a:pPr marL="5334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 of language </a:t>
            </a:r>
            <a:r>
              <a:rPr lang="en-IE"/>
              <a:t>- 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‘language performance’</a:t>
            </a:r>
            <a:endParaRPr/>
          </a:p>
          <a:p>
            <a:pPr marL="5334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knowledge and acquisition of language </a:t>
            </a:r>
            <a:r>
              <a:rPr lang="en-IE"/>
              <a:t>- 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‘language competence’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NLP is concerned with </a:t>
            </a:r>
            <a:endParaRPr/>
          </a:p>
          <a:p>
            <a:pPr marL="5334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 of language - </a:t>
            </a:r>
            <a:r>
              <a:rPr lang="en-IE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knowledge and acquisition of language - </a:t>
            </a:r>
            <a:r>
              <a:rPr lang="en-IE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2659" name="Google Shape;2659;p46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4</a:t>
            </a:fld>
            <a:endParaRPr/>
          </a:p>
        </p:txBody>
      </p:sp>
      <p:sp>
        <p:nvSpPr>
          <p:cNvPr id="2660" name="Google Shape;2660;p46"/>
          <p:cNvSpPr/>
          <p:nvPr/>
        </p:nvSpPr>
        <p:spPr>
          <a:xfrm>
            <a:off x="8953818" y="1455072"/>
            <a:ext cx="2880000" cy="1440000"/>
          </a:xfrm>
          <a:prstGeom prst="ellipse">
            <a:avLst/>
          </a:prstGeom>
          <a:solidFill>
            <a:schemeClr val="accent6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E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Linguistics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46"/>
          <p:cNvSpPr/>
          <p:nvPr/>
        </p:nvSpPr>
        <p:spPr>
          <a:xfrm>
            <a:off x="9673818" y="2709000"/>
            <a:ext cx="1440000" cy="1440000"/>
          </a:xfrm>
          <a:prstGeom prst="ellipse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E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Syntax – Constituency vs Dependency Parsing</a:t>
            </a:r>
            <a:endParaRPr/>
          </a:p>
        </p:txBody>
      </p:sp>
      <p:sp>
        <p:nvSpPr>
          <p:cNvPr id="3116" name="Google Shape;3116;p8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40</a:t>
            </a:fld>
            <a:endParaRPr/>
          </a:p>
        </p:txBody>
      </p:sp>
      <p:pic>
        <p:nvPicPr>
          <p:cNvPr id="3117" name="Google Shape;311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924" y="1469220"/>
            <a:ext cx="5344676" cy="267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8" name="Google Shape;3118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7222" y="1574666"/>
            <a:ext cx="5492178" cy="2123431"/>
          </a:xfrm>
          <a:prstGeom prst="rect">
            <a:avLst/>
          </a:prstGeom>
          <a:noFill/>
          <a:ln>
            <a:noFill/>
          </a:ln>
        </p:spPr>
      </p:pic>
      <p:sp>
        <p:nvSpPr>
          <p:cNvPr id="3119" name="Google Shape;3119;p84"/>
          <p:cNvSpPr txBox="1"/>
          <p:nvPr/>
        </p:nvSpPr>
        <p:spPr>
          <a:xfrm>
            <a:off x="6078168" y="4370159"/>
            <a:ext cx="5885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E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Looks at </a:t>
            </a:r>
            <a:r>
              <a:rPr lang="en-I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grammatical </a:t>
            </a:r>
            <a:r>
              <a:rPr lang="en-IE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</a:t>
            </a:r>
            <a:r>
              <a:rPr lang="en-IE"/>
              <a:t> </a:t>
            </a:r>
            <a:r>
              <a:rPr lang="en-IE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words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E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</a:t>
            </a:r>
            <a:r>
              <a:rPr lang="en-I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IE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use phrasal constituents or sub-phrases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84"/>
          <p:cNvSpPr txBox="1"/>
          <p:nvPr/>
        </p:nvSpPr>
        <p:spPr>
          <a:xfrm>
            <a:off x="377892" y="4370160"/>
            <a:ext cx="577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E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Looks at the grammatical structure of / relation between word groups (phrases) within a sentence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Makes </a:t>
            </a:r>
            <a:r>
              <a:rPr lang="en-IE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phrasal constituents or sub-phrases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85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IE"/>
              <a:t>Buzz Groups</a:t>
            </a:r>
            <a:endParaRPr/>
          </a:p>
        </p:txBody>
      </p:sp>
      <p:sp>
        <p:nvSpPr>
          <p:cNvPr id="3127" name="Google Shape;3127;p85"/>
          <p:cNvSpPr txBox="1">
            <a:spLocks noGrp="1"/>
          </p:cNvSpPr>
          <p:nvPr>
            <p:ph type="subTitle" idx="1"/>
          </p:nvPr>
        </p:nvSpPr>
        <p:spPr>
          <a:xfrm>
            <a:off x="6797612" y="2396276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IE"/>
              <a:t>What could be a challenge in syntactic parsing?</a:t>
            </a:r>
            <a:endParaRPr i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Syntax – Ambiguity</a:t>
            </a:r>
            <a:r>
              <a:rPr lang="en-IE"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34" name="Google Shape;3134;p86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42</a:t>
            </a:fld>
            <a:endParaRPr/>
          </a:p>
        </p:txBody>
      </p:sp>
      <p:pic>
        <p:nvPicPr>
          <p:cNvPr id="3135" name="Google Shape;3135;p86" descr="One morning I shot an elephant in my pajamas. How he got into my pajamas  I&amp;#39;ll never know.” ~Groucho Marx American comedian 189… | Comedians,  Groucho, Groucho marx"/>
          <p:cNvPicPr preferRelativeResize="0"/>
          <p:nvPr/>
        </p:nvPicPr>
        <p:blipFill rotWithShape="1">
          <a:blip r:embed="rId3">
            <a:alphaModFix/>
          </a:blip>
          <a:srcRect l="3161" t="4517" r="1661" b="17864"/>
          <a:stretch/>
        </p:blipFill>
        <p:spPr>
          <a:xfrm>
            <a:off x="468010" y="2161974"/>
            <a:ext cx="3500335" cy="214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6" name="Google Shape;3136;p86" descr="Diagram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8625" y="1357513"/>
            <a:ext cx="7888530" cy="40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7" name="Google Shape;3137;p86"/>
          <p:cNvSpPr txBox="1"/>
          <p:nvPr/>
        </p:nvSpPr>
        <p:spPr>
          <a:xfrm>
            <a:off x="546200" y="5407975"/>
            <a:ext cx="902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problem in syntactic parsing - know as ‘PP Attachment’</a:t>
            </a:r>
            <a:endParaRPr sz="2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87"/>
          <p:cNvSpPr txBox="1">
            <a:spLocks noGrp="1"/>
          </p:cNvSpPr>
          <p:nvPr>
            <p:ph type="ctrTitle"/>
          </p:nvPr>
        </p:nvSpPr>
        <p:spPr>
          <a:xfrm>
            <a:off x="6671028" y="2324617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IE" sz="6000"/>
              <a:t>Semantics</a:t>
            </a:r>
            <a:endParaRPr/>
          </a:p>
        </p:txBody>
      </p:sp>
      <p:sp>
        <p:nvSpPr>
          <p:cNvPr id="3143" name="Google Shape;3143;p87"/>
          <p:cNvSpPr txBox="1">
            <a:spLocks noGrp="1"/>
          </p:cNvSpPr>
          <p:nvPr>
            <p:ph type="sldNum" idx="12"/>
          </p:nvPr>
        </p:nvSpPr>
        <p:spPr>
          <a:xfrm>
            <a:off x="9448800" y="611981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What have we seen so far?</a:t>
            </a:r>
            <a:endParaRPr/>
          </a:p>
        </p:txBody>
      </p:sp>
      <p:pic>
        <p:nvPicPr>
          <p:cNvPr id="3149" name="Google Shape;3149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770" y="1271141"/>
            <a:ext cx="11888230" cy="4627265"/>
          </a:xfrm>
          <a:prstGeom prst="rect">
            <a:avLst/>
          </a:prstGeom>
          <a:noFill/>
          <a:ln>
            <a:noFill/>
          </a:ln>
        </p:spPr>
      </p:pic>
      <p:sp>
        <p:nvSpPr>
          <p:cNvPr id="3150" name="Google Shape;3150;p88"/>
          <p:cNvSpPr/>
          <p:nvPr/>
        </p:nvSpPr>
        <p:spPr>
          <a:xfrm>
            <a:off x="5700156" y="5033818"/>
            <a:ext cx="5902036" cy="864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1" name="Google Shape;3151;p88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Semantics </a:t>
            </a:r>
            <a:endParaRPr/>
          </a:p>
        </p:txBody>
      </p:sp>
      <p:sp>
        <p:nvSpPr>
          <p:cNvPr id="3157" name="Google Shape;3157;p89"/>
          <p:cNvSpPr txBox="1">
            <a:spLocks noGrp="1"/>
          </p:cNvSpPr>
          <p:nvPr>
            <p:ph type="body" idx="1"/>
          </p:nvPr>
        </p:nvSpPr>
        <p:spPr>
          <a:xfrm>
            <a:off x="838200" y="1332000"/>
            <a:ext cx="9996000" cy="4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The study of meaning (interpretation) and reference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Foundations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	</a:t>
            </a:r>
            <a:r>
              <a:rPr lang="en-IE" sz="2400"/>
              <a:t>Semiotics or Semiology: the study of signs, symbols and their reference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	</a:t>
            </a:r>
            <a:r>
              <a:rPr lang="en-IE" sz="2400" u="none" strike="noStrike" cap="none">
                <a:solidFill>
                  <a:srgbClr val="3F3F3F"/>
                </a:solidFill>
              </a:rPr>
              <a:t>Semiotic Triangle</a:t>
            </a:r>
            <a:r>
              <a:rPr lang="en-IE" sz="2400"/>
              <a:t> is interface between:</a:t>
            </a:r>
            <a:endParaRPr sz="2400"/>
          </a:p>
        </p:txBody>
      </p:sp>
      <p:sp>
        <p:nvSpPr>
          <p:cNvPr id="3158" name="Google Shape;3158;p89"/>
          <p:cNvSpPr/>
          <p:nvPr/>
        </p:nvSpPr>
        <p:spPr>
          <a:xfrm>
            <a:off x="3722600" y="6054750"/>
            <a:ext cx="638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K. Ogden and I. A. Richards, The Meaning of Meaning: A Study of the Influence of Language upon Thought and of the Science of Symbolism (1923)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p89"/>
          <p:cNvSpPr txBox="1"/>
          <p:nvPr/>
        </p:nvSpPr>
        <p:spPr>
          <a:xfrm>
            <a:off x="650425" y="3415225"/>
            <a:ext cx="64896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18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IE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objects in the world (</a:t>
            </a:r>
            <a:r>
              <a:rPr lang="en-IE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referents</a:t>
            </a:r>
            <a:r>
              <a:rPr lang="en-IE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0" indent="-18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IE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cognitive interpretation of these objects (</a:t>
            </a:r>
            <a:r>
              <a:rPr lang="en-IE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  <a:r>
              <a:rPr lang="en-IE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0" indent="-18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IE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symbolic representations for these cognitive interpretations (</a:t>
            </a:r>
            <a:r>
              <a:rPr lang="en-IE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symbols</a:t>
            </a:r>
            <a:r>
              <a:rPr lang="en-IE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0" name="Google Shape;3160;p89"/>
          <p:cNvGrpSpPr/>
          <p:nvPr/>
        </p:nvGrpSpPr>
        <p:grpSpPr>
          <a:xfrm>
            <a:off x="8737085" y="261451"/>
            <a:ext cx="1717388" cy="1960998"/>
            <a:chOff x="8406901" y="2954155"/>
            <a:chExt cx="1717388" cy="1960998"/>
          </a:xfrm>
        </p:grpSpPr>
        <p:pic>
          <p:nvPicPr>
            <p:cNvPr id="3161" name="Google Shape;3161;p89" descr="Charles Kay Ogden - Wikipedia"/>
            <p:cNvPicPr preferRelativeResize="0"/>
            <p:nvPr/>
          </p:nvPicPr>
          <p:blipFill rotWithShape="1">
            <a:blip r:embed="rId3">
              <a:alphaModFix/>
            </a:blip>
            <a:srcRect l="7593" r="14829" b="29765"/>
            <a:stretch/>
          </p:blipFill>
          <p:spPr>
            <a:xfrm rot="498230">
              <a:off x="8526685" y="3051612"/>
              <a:ext cx="1477819" cy="1766083"/>
            </a:xfrm>
            <a:prstGeom prst="rect">
              <a:avLst/>
            </a:prstGeom>
            <a:solidFill>
              <a:srgbClr val="ECECEC"/>
            </a:solidFill>
            <a:ln w="5715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5000" dist="50800" dir="12900000" kx="195000" ky="145000" algn="tl" rotWithShape="0">
                <a:srgbClr val="000000">
                  <a:alpha val="29411"/>
                </a:srgbClr>
              </a:outerShdw>
            </a:effectLst>
          </p:spPr>
        </p:pic>
        <p:sp>
          <p:nvSpPr>
            <p:cNvPr id="3162" name="Google Shape;3162;p89"/>
            <p:cNvSpPr txBox="1"/>
            <p:nvPr/>
          </p:nvSpPr>
          <p:spPr>
            <a:xfrm>
              <a:off x="8530872" y="4571905"/>
              <a:ext cx="147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E" sz="12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C. K. Ogden </a:t>
              </a: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63" name="Google Shape;3163;p89" descr="https://image.slidesharecdn.com/semint-122654122772-phpapp02/95/patterns-of-semantic-integration-15-728.jpg?cb=1226512553"/>
          <p:cNvPicPr preferRelativeResize="0"/>
          <p:nvPr/>
        </p:nvPicPr>
        <p:blipFill rotWithShape="1">
          <a:blip r:embed="rId4">
            <a:alphaModFix/>
          </a:blip>
          <a:srcRect l="12750" t="16792" r="3452" b="21981"/>
          <a:stretch/>
        </p:blipFill>
        <p:spPr>
          <a:xfrm>
            <a:off x="7188930" y="3197377"/>
            <a:ext cx="4655127" cy="2550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4" name="Google Shape;3164;p89"/>
          <p:cNvGrpSpPr/>
          <p:nvPr/>
        </p:nvGrpSpPr>
        <p:grpSpPr>
          <a:xfrm rot="-527331">
            <a:off x="10242374" y="294069"/>
            <a:ext cx="1717460" cy="1961081"/>
            <a:chOff x="10064397" y="3013260"/>
            <a:chExt cx="1717388" cy="1960998"/>
          </a:xfrm>
        </p:grpSpPr>
        <p:pic>
          <p:nvPicPr>
            <p:cNvPr id="3165" name="Google Shape;3165;p89" descr="I A Richards - Alchetron, The Free Social Encyclopedia"/>
            <p:cNvPicPr preferRelativeResize="0"/>
            <p:nvPr/>
          </p:nvPicPr>
          <p:blipFill rotWithShape="1">
            <a:blip r:embed="rId5">
              <a:alphaModFix/>
            </a:blip>
            <a:srcRect l="9674" r="11165" b="30556"/>
            <a:stretch/>
          </p:blipFill>
          <p:spPr>
            <a:xfrm rot="498230">
              <a:off x="10184181" y="3110717"/>
              <a:ext cx="1477819" cy="1766083"/>
            </a:xfrm>
            <a:prstGeom prst="rect">
              <a:avLst/>
            </a:prstGeom>
            <a:solidFill>
              <a:srgbClr val="ECECEC"/>
            </a:solidFill>
            <a:ln w="5715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5000" dist="50800" dir="12900000" kx="195000" ky="145000" algn="tl" rotWithShape="0">
                <a:srgbClr val="000000">
                  <a:alpha val="29411"/>
                </a:srgbClr>
              </a:outerShdw>
            </a:effectLst>
          </p:spPr>
        </p:pic>
        <p:sp>
          <p:nvSpPr>
            <p:cNvPr id="3166" name="Google Shape;3166;p89"/>
            <p:cNvSpPr txBox="1"/>
            <p:nvPr/>
          </p:nvSpPr>
          <p:spPr>
            <a:xfrm>
              <a:off x="10184181" y="4569023"/>
              <a:ext cx="147781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IE" sz="12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I. A. Richards </a:t>
              </a: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7" name="Google Shape;3167;p89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Semantics</a:t>
            </a:r>
            <a:endParaRPr/>
          </a:p>
        </p:txBody>
      </p:sp>
      <p:sp>
        <p:nvSpPr>
          <p:cNvPr id="3173" name="Google Shape;3173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Semantic analysis of language data is concerned with 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E" sz="2400" b="1"/>
              <a:t>how linguistic symbols </a:t>
            </a:r>
            <a:r>
              <a:rPr lang="en-IE" sz="2400"/>
              <a:t>(words, phrases, sentences) 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 sz="2400" b="1"/>
              <a:t>refer to concepts </a:t>
            </a:r>
            <a:r>
              <a:rPr lang="en-IE" sz="2400"/>
              <a:t>(entities, relations, events) 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 sz="2400" b="1"/>
              <a:t>about referents </a:t>
            </a:r>
            <a:r>
              <a:rPr lang="en-IE" sz="2400"/>
              <a:t>(objects in the world)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Relation between linguistic symbols and concepts commonly referred to as </a:t>
            </a:r>
            <a:r>
              <a:rPr lang="en-IE" b="1"/>
              <a:t>‘meaning’</a:t>
            </a:r>
            <a:endParaRPr b="1"/>
          </a:p>
        </p:txBody>
      </p:sp>
      <p:sp>
        <p:nvSpPr>
          <p:cNvPr id="3174" name="Google Shape;3174;p90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Semantics – Levels of Semantic Analysis</a:t>
            </a:r>
            <a:endParaRPr/>
          </a:p>
        </p:txBody>
      </p:sp>
      <p:sp>
        <p:nvSpPr>
          <p:cNvPr id="3180" name="Google Shape;3180;p91"/>
          <p:cNvSpPr txBox="1">
            <a:spLocks noGrp="1"/>
          </p:cNvSpPr>
          <p:nvPr>
            <p:ph type="body" idx="1"/>
          </p:nvPr>
        </p:nvSpPr>
        <p:spPr>
          <a:xfrm>
            <a:off x="838200" y="1346250"/>
            <a:ext cx="108081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Lexical Semantics</a:t>
            </a:r>
            <a:endParaRPr/>
          </a:p>
          <a:p>
            <a:pPr marL="0" marR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/>
              <a:t>meaning of a word </a:t>
            </a:r>
            <a:r>
              <a:rPr lang="en-IE" sz="2400" i="1"/>
              <a:t>(table, large, to book, in, ...)</a:t>
            </a:r>
            <a:endParaRPr sz="2400" i="1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Compositional Semantics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/>
              <a:t>combined meaning of several words in a phrase </a:t>
            </a:r>
            <a:r>
              <a:rPr lang="en-IE" sz="2400" i="1"/>
              <a:t>(large table, book a table)</a:t>
            </a:r>
            <a:r>
              <a:rPr lang="en-IE" sz="2400"/>
              <a:t> or sentence </a:t>
            </a:r>
            <a:r>
              <a:rPr lang="en-IE" sz="2400" i="1"/>
              <a:t>(He booked a large table.)</a:t>
            </a:r>
            <a:endParaRPr sz="2400" i="1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Discourse Semantics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/>
              <a:t>combined meaning of several sentences </a:t>
            </a:r>
            <a:r>
              <a:rPr lang="en-IE" sz="2400" i="1"/>
              <a:t>(He booked a table. It was still available.)</a:t>
            </a:r>
            <a:endParaRPr sz="2400" i="1"/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i="1"/>
              <a:t>Note: also in dialog (‘turns’ in chatbots and other dialog systems)</a:t>
            </a:r>
            <a:endParaRPr sz="2400" i="1"/>
          </a:p>
        </p:txBody>
      </p:sp>
      <p:sp>
        <p:nvSpPr>
          <p:cNvPr id="3181" name="Google Shape;3181;p91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p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Semantics – in NLP </a:t>
            </a:r>
            <a:endParaRPr/>
          </a:p>
        </p:txBody>
      </p:sp>
      <p:sp>
        <p:nvSpPr>
          <p:cNvPr id="3188" name="Google Shape;3188;p9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48</a:t>
            </a:fld>
            <a:endParaRPr/>
          </a:p>
        </p:txBody>
      </p:sp>
      <p:sp>
        <p:nvSpPr>
          <p:cNvPr id="3189" name="Google Shape;3189;p92"/>
          <p:cNvSpPr txBox="1"/>
          <p:nvPr/>
        </p:nvSpPr>
        <p:spPr>
          <a:xfrm>
            <a:off x="743350" y="1357200"/>
            <a:ext cx="112233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E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What do we want the computer to do?</a:t>
            </a:r>
            <a:endParaRPr sz="3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understand natural language data (text) based on meaning and context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0" name="Google Shape;3190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390" y="2982577"/>
            <a:ext cx="5439612" cy="2341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Semantics – Where is the challenge?</a:t>
            </a:r>
            <a:endParaRPr/>
          </a:p>
        </p:txBody>
      </p:sp>
      <p:pic>
        <p:nvPicPr>
          <p:cNvPr id="3196" name="Google Shape;3196;p93" descr="A picture containing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4325" y="3887775"/>
            <a:ext cx="2198420" cy="15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7" name="Google Shape;3197;p93"/>
          <p:cNvPicPr preferRelativeResize="0"/>
          <p:nvPr/>
        </p:nvPicPr>
        <p:blipFill rotWithShape="1">
          <a:blip r:embed="rId4">
            <a:alphaModFix/>
          </a:blip>
          <a:srcRect l="11522" r="13370"/>
          <a:stretch/>
        </p:blipFill>
        <p:spPr>
          <a:xfrm>
            <a:off x="1143974" y="3963150"/>
            <a:ext cx="1719226" cy="152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8" name="Google Shape;3198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6393" y="2438500"/>
            <a:ext cx="2379084" cy="15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9" name="Google Shape;3199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22700" y="2436574"/>
            <a:ext cx="2009769" cy="140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0" name="Google Shape;3200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02574" y="4402402"/>
            <a:ext cx="1667380" cy="1772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1" name="Google Shape;3201;p93" descr="Pc Mouse Clipart Animated Computer - Clipart Computer Mouse Png Transparent  | Full Size PNG Download | Seek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60256" y="5029317"/>
            <a:ext cx="1781669" cy="1364309"/>
          </a:xfrm>
          <a:prstGeom prst="rect">
            <a:avLst/>
          </a:prstGeom>
          <a:noFill/>
          <a:ln>
            <a:noFill/>
          </a:ln>
        </p:spPr>
      </p:pic>
      <p:sp>
        <p:nvSpPr>
          <p:cNvPr id="3202" name="Google Shape;3202;p9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49</a:t>
            </a:fld>
            <a:endParaRPr/>
          </a:p>
        </p:txBody>
      </p:sp>
      <p:grpSp>
        <p:nvGrpSpPr>
          <p:cNvPr id="3203" name="Google Shape;3203;p93"/>
          <p:cNvGrpSpPr/>
          <p:nvPr/>
        </p:nvGrpSpPr>
        <p:grpSpPr>
          <a:xfrm>
            <a:off x="275524" y="1703634"/>
            <a:ext cx="6249600" cy="2223000"/>
            <a:chOff x="638120" y="2988470"/>
            <a:chExt cx="6249600" cy="2223000"/>
          </a:xfrm>
        </p:grpSpPr>
        <p:sp>
          <p:nvSpPr>
            <p:cNvPr id="3204" name="Google Shape;3204;p93"/>
            <p:cNvSpPr txBox="1"/>
            <p:nvPr/>
          </p:nvSpPr>
          <p:spPr>
            <a:xfrm>
              <a:off x="638120" y="3001036"/>
              <a:ext cx="6249600" cy="8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IE" sz="2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Lexical Semantic </a:t>
              </a:r>
              <a:r>
                <a:rPr lang="en-IE" sz="28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Ambiguity</a:t>
              </a:r>
              <a:endPara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33400" marR="0" lvl="0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E" sz="24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which word(s) refer to which concept(s)?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93"/>
            <p:cNvSpPr/>
            <p:nvPr/>
          </p:nvSpPr>
          <p:spPr>
            <a:xfrm rot="8734121">
              <a:off x="2590470" y="3259446"/>
              <a:ext cx="1479260" cy="1681047"/>
            </a:xfrm>
            <a:prstGeom prst="arc">
              <a:avLst>
                <a:gd name="adj1" fmla="val 17817202"/>
                <a:gd name="adj2" fmla="val 2035826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06" name="Google Shape;3206;p93"/>
            <p:cNvCxnSpPr/>
            <p:nvPr/>
          </p:nvCxnSpPr>
          <p:spPr>
            <a:xfrm>
              <a:off x="1788691" y="3951954"/>
              <a:ext cx="1503000" cy="66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10"/>
                </a:srgbClr>
              </a:outerShdw>
            </a:effectLst>
          </p:spPr>
        </p:cxnSp>
        <p:cxnSp>
          <p:nvCxnSpPr>
            <p:cNvPr id="3207" name="Google Shape;3207;p93"/>
            <p:cNvCxnSpPr/>
            <p:nvPr/>
          </p:nvCxnSpPr>
          <p:spPr>
            <a:xfrm>
              <a:off x="1788691" y="3897030"/>
              <a:ext cx="1503000" cy="66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0"/>
                </a:srgbClr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Linguistic Levels of Analysis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7" name="Google Shape;2667;p47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>
                <a:solidFill>
                  <a:srgbClr val="999999"/>
                </a:solidFill>
              </a:rPr>
              <a:t>Phonology – acoustic signal</a:t>
            </a:r>
            <a:endParaRPr>
              <a:solidFill>
                <a:srgbClr val="9999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Morphology – word structure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Syntax – sentence and phrase structure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Semantics – meaning and reference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Discourse – relations between sentences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>
                <a:solidFill>
                  <a:srgbClr val="999999"/>
                </a:solidFill>
              </a:rPr>
              <a:t>Pragmatics –  communication</a:t>
            </a:r>
            <a:endParaRPr/>
          </a:p>
        </p:txBody>
      </p:sp>
      <p:sp>
        <p:nvSpPr>
          <p:cNvPr id="2668" name="Google Shape;2668;p47"/>
          <p:cNvSpPr txBox="1"/>
          <p:nvPr/>
        </p:nvSpPr>
        <p:spPr>
          <a:xfrm rot="5400000" flipH="1">
            <a:off x="7555781" y="3271735"/>
            <a:ext cx="1224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47"/>
          <p:cNvSpPr/>
          <p:nvPr/>
        </p:nvSpPr>
        <p:spPr>
          <a:xfrm>
            <a:off x="7067157" y="2611935"/>
            <a:ext cx="432000" cy="1224000"/>
          </a:xfrm>
          <a:prstGeom prst="rightBrace">
            <a:avLst>
              <a:gd name="adj1" fmla="val 32960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47"/>
          <p:cNvSpPr txBox="1"/>
          <p:nvPr/>
        </p:nvSpPr>
        <p:spPr>
          <a:xfrm rot="5400000" flipH="1">
            <a:off x="7594216" y="4628785"/>
            <a:ext cx="122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E" sz="1800"/>
              <a:t>M</a:t>
            </a:r>
            <a:r>
              <a:rPr lang="en-I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47"/>
          <p:cNvSpPr/>
          <p:nvPr/>
        </p:nvSpPr>
        <p:spPr>
          <a:xfrm>
            <a:off x="7067157" y="3995870"/>
            <a:ext cx="432000" cy="1653491"/>
          </a:xfrm>
          <a:prstGeom prst="rightBrace">
            <a:avLst>
              <a:gd name="adj1" fmla="val 32960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47"/>
          <p:cNvSpPr txBox="1"/>
          <p:nvPr/>
        </p:nvSpPr>
        <p:spPr>
          <a:xfrm rot="5400000" flipH="1">
            <a:off x="7598506" y="2150337"/>
            <a:ext cx="122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47"/>
          <p:cNvSpPr/>
          <p:nvPr/>
        </p:nvSpPr>
        <p:spPr>
          <a:xfrm>
            <a:off x="7035158" y="1690825"/>
            <a:ext cx="432000" cy="686311"/>
          </a:xfrm>
          <a:prstGeom prst="rightBrace">
            <a:avLst>
              <a:gd name="adj1" fmla="val 32960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p47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Semantic Analysis Tasks in NLP</a:t>
            </a:r>
            <a:endParaRPr/>
          </a:p>
        </p:txBody>
      </p:sp>
      <p:sp>
        <p:nvSpPr>
          <p:cNvPr id="3213" name="Google Shape;3213;p94"/>
          <p:cNvSpPr txBox="1">
            <a:spLocks noGrp="1"/>
          </p:cNvSpPr>
          <p:nvPr>
            <p:ph type="body" idx="1"/>
          </p:nvPr>
        </p:nvSpPr>
        <p:spPr>
          <a:xfrm>
            <a:off x="381450" y="1412250"/>
            <a:ext cx="11429100" cy="4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2800" b="1"/>
              <a:t>Word Sense Disambiguation</a:t>
            </a:r>
            <a:endParaRPr sz="2800" b="1"/>
          </a:p>
          <a:p>
            <a:pPr marL="91440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E" sz="2400"/>
              <a:t>identify </a:t>
            </a:r>
            <a:r>
              <a:rPr lang="en-IE" sz="2400" b="1"/>
              <a:t>intended meaning (‘sense’) of a word</a:t>
            </a:r>
            <a:r>
              <a:rPr lang="en-IE" sz="2400"/>
              <a:t> in a specific linguistic context</a:t>
            </a:r>
            <a:endParaRPr sz="2400"/>
          </a:p>
          <a:p>
            <a:pPr marL="45720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E" sz="2800" b="1"/>
              <a:t>Semantic Role Labeling</a:t>
            </a:r>
            <a:endParaRPr sz="2800" b="1"/>
          </a:p>
          <a:p>
            <a:pPr marL="91440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E" sz="2400"/>
              <a:t>identify implied </a:t>
            </a:r>
            <a:r>
              <a:rPr lang="en-IE" sz="2400" b="1"/>
              <a:t>semantic role of an entity</a:t>
            </a:r>
            <a:r>
              <a:rPr lang="en-IE" sz="2400"/>
              <a:t> expressed by a word or phrase </a:t>
            </a:r>
            <a:endParaRPr sz="2400"/>
          </a:p>
          <a:p>
            <a:pPr marL="4572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 sz="2400" i="1">
                <a:solidFill>
                  <a:schemeClr val="dk1"/>
                </a:solidFill>
              </a:rPr>
              <a:t>[Kristina AGENT] hit [Scott EXPERIENCER] [with a baseball INSTRUMENT] .</a:t>
            </a:r>
            <a:endParaRPr sz="2400">
              <a:solidFill>
                <a:schemeClr val="dk1"/>
              </a:solidFill>
            </a:endParaRPr>
          </a:p>
          <a:p>
            <a:pPr marL="45720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IE" sz="2800" b="1"/>
              <a:t>Coreference Resolution</a:t>
            </a:r>
            <a:endParaRPr sz="2800" b="1"/>
          </a:p>
          <a:p>
            <a:pPr marL="91440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E" sz="2400"/>
              <a:t>identify which </a:t>
            </a:r>
            <a:r>
              <a:rPr lang="en-IE" sz="2400" b="1"/>
              <a:t>words or phrases refer to the same entity</a:t>
            </a:r>
            <a:r>
              <a:rPr lang="en-IE" sz="2800"/>
              <a:t> </a:t>
            </a:r>
            <a:endParaRPr sz="2800"/>
          </a:p>
          <a:p>
            <a:pPr marL="457200" lvl="1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E" i="1" u="sng">
                <a:solidFill>
                  <a:schemeClr val="dk1"/>
                </a:solidFill>
              </a:rPr>
              <a:t>Obama </a:t>
            </a:r>
            <a:r>
              <a:rPr lang="en-IE" i="1">
                <a:solidFill>
                  <a:schemeClr val="dk1"/>
                </a:solidFill>
              </a:rPr>
              <a:t>nominated Clinton as </a:t>
            </a:r>
            <a:r>
              <a:rPr lang="en-IE" i="1" u="sng">
                <a:solidFill>
                  <a:schemeClr val="dk1"/>
                </a:solidFill>
              </a:rPr>
              <a:t>his </a:t>
            </a:r>
            <a:r>
              <a:rPr lang="en-IE" i="1">
                <a:solidFill>
                  <a:schemeClr val="dk1"/>
                </a:solidFill>
              </a:rPr>
              <a:t>secretary of state. </a:t>
            </a:r>
            <a:endParaRPr sz="2800"/>
          </a:p>
        </p:txBody>
      </p:sp>
      <p:sp>
        <p:nvSpPr>
          <p:cNvPr id="3214" name="Google Shape;3214;p9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95"/>
          <p:cNvSpPr txBox="1">
            <a:spLocks noGrp="1"/>
          </p:cNvSpPr>
          <p:nvPr>
            <p:ph type="ctrTitle"/>
          </p:nvPr>
        </p:nvSpPr>
        <p:spPr>
          <a:xfrm>
            <a:off x="6671028" y="2324617"/>
            <a:ext cx="5161960" cy="220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IE" sz="6000"/>
              <a:t>Language Data</a:t>
            </a:r>
            <a:endParaRPr/>
          </a:p>
        </p:txBody>
      </p:sp>
      <p:sp>
        <p:nvSpPr>
          <p:cNvPr id="3220" name="Google Shape;3220;p95"/>
          <p:cNvSpPr txBox="1">
            <a:spLocks noGrp="1"/>
          </p:cNvSpPr>
          <p:nvPr>
            <p:ph type="sldNum" idx="12"/>
          </p:nvPr>
        </p:nvSpPr>
        <p:spPr>
          <a:xfrm>
            <a:off x="9448800" y="61198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p96"/>
          <p:cNvSpPr txBox="1">
            <a:spLocks noGrp="1"/>
          </p:cNvSpPr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IE"/>
              <a:t>Buzz Groups</a:t>
            </a:r>
            <a:endParaRPr/>
          </a:p>
        </p:txBody>
      </p:sp>
      <p:sp>
        <p:nvSpPr>
          <p:cNvPr id="3227" name="Google Shape;3227;p96"/>
          <p:cNvSpPr txBox="1">
            <a:spLocks noGrp="1"/>
          </p:cNvSpPr>
          <p:nvPr>
            <p:ph type="subTitle" idx="1"/>
          </p:nvPr>
        </p:nvSpPr>
        <p:spPr>
          <a:xfrm>
            <a:off x="6797612" y="2396276"/>
            <a:ext cx="5126074" cy="287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IE" i="1"/>
              <a:t>Can you name some types of language data?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Language Data – Types 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3" name="Google Shape;3233;p97" descr="Business Communication: How to Write a Powerful Business Repo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391" y="1363404"/>
            <a:ext cx="3564000" cy="1991384"/>
          </a:xfrm>
          <a:prstGeom prst="rect">
            <a:avLst/>
          </a:prstGeom>
          <a:noFill/>
          <a:ln>
            <a:noFill/>
          </a:ln>
        </p:spPr>
      </p:pic>
      <p:sp>
        <p:nvSpPr>
          <p:cNvPr id="3234" name="Google Shape;3234;p97"/>
          <p:cNvSpPr txBox="1"/>
          <p:nvPr/>
        </p:nvSpPr>
        <p:spPr>
          <a:xfrm>
            <a:off x="3688475" y="6004625"/>
            <a:ext cx="842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E" sz="700" i="0" u="none" strike="noStrike" cap="none">
                <a:solidFill>
                  <a:srgbClr val="000000"/>
                </a:solidFill>
              </a:rPr>
              <a:t>Images courtesy: </a:t>
            </a:r>
            <a:r>
              <a:rPr lang="en-IE" sz="700" i="0" u="sng" strike="noStrike" cap="none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https://media.gcflearnfree.org/content/59568c218444e80fc02ecc5d_06_30_2017/businessreport_illustration.jpg</a:t>
            </a:r>
            <a:endParaRPr sz="7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IE" sz="700" i="0" u="sng" strike="noStrike" cap="none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https://cdn.relevance.com/wp-content/uploads/2020/04/Social-Media-Marketing-Software.jpg</a:t>
            </a:r>
            <a:r>
              <a:rPr lang="en-IE" sz="700" i="0" u="none" strike="noStrike" cap="none">
                <a:solidFill>
                  <a:srgbClr val="000000"/>
                </a:solidFill>
              </a:rPr>
              <a:t> </a:t>
            </a:r>
            <a:endParaRPr sz="7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IE" sz="700" i="0" u="sng" strike="noStrike" cap="none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https://www.engagebay.com/blog/wp-content/uploads/2019/07/html-or-plain-text-emails.png</a:t>
            </a:r>
            <a:r>
              <a:rPr lang="en-IE" sz="700" i="0" u="none" strike="noStrike" cap="none">
                <a:solidFill>
                  <a:srgbClr val="000000"/>
                </a:solidFill>
              </a:rPr>
              <a:t> ; </a:t>
            </a:r>
            <a:r>
              <a:rPr lang="en-IE" sz="700" i="0" u="sng" strike="noStrike" cap="none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https://media.istockphoto.com/videos/newspaper-headline-breaking-news-video-id187763065?s=640x640</a:t>
            </a:r>
            <a:r>
              <a:rPr lang="en-IE" sz="700" i="0" u="none" strike="noStrike" cap="none">
                <a:solidFill>
                  <a:srgbClr val="000000"/>
                </a:solidFill>
              </a:rPr>
              <a:t> </a:t>
            </a:r>
            <a:endParaRPr sz="7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IE" sz="700" i="0" u="sng" strike="noStrike" cap="none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https://study.com/cimages/videopreview/videopreview-full/dl4oegfq0k.jpg</a:t>
            </a:r>
            <a:r>
              <a:rPr lang="en-IE" sz="700" i="0" u="none" strike="noStrike" cap="none">
                <a:solidFill>
                  <a:srgbClr val="000000"/>
                </a:solidFill>
              </a:rPr>
              <a:t> ; </a:t>
            </a:r>
            <a:r>
              <a:rPr lang="en-IE" sz="700" i="0" u="sng" strike="noStrike" cap="none">
                <a:solidFill>
                  <a:srgbClr val="00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https://www.thestatesman.com/wp-content/uploads/2021/01/iStock-458651827.jpg</a:t>
            </a:r>
            <a:r>
              <a:rPr lang="en-IE" sz="700" i="0" u="none" strike="noStrike" cap="none">
                <a:solidFill>
                  <a:srgbClr val="000000"/>
                </a:solidFill>
              </a:rPr>
              <a:t> </a:t>
            </a:r>
            <a:endParaRPr sz="7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235" name="Google Shape;3235;p97" descr="Webinar PowerPoint Template. 30 Unique Slides | Powerpoint design  templates, Powerpoint templates, Powerpoint design"/>
          <p:cNvPicPr preferRelativeResize="0"/>
          <p:nvPr/>
        </p:nvPicPr>
        <p:blipFill rotWithShape="1">
          <a:blip r:embed="rId10">
            <a:alphaModFix/>
          </a:blip>
          <a:srcRect b="49559"/>
          <a:stretch/>
        </p:blipFill>
        <p:spPr>
          <a:xfrm>
            <a:off x="4533535" y="1363405"/>
            <a:ext cx="3580778" cy="206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6" name="Google Shape;3236;p97" descr="Database Record: Definition &amp;amp; Explanation - Video &amp;amp; Lesson Transcript |  Study.com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0391" y="3447051"/>
            <a:ext cx="3564000" cy="200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7" name="Google Shape;3237;p97" descr="Which Is Better: HTML or Plain Text Emails? Explain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12249" y="1369346"/>
            <a:ext cx="3156741" cy="189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8" name="Google Shape;3238;p97" descr="The Ultimate Guide to Choosing Social Media Platforms for Your Business  (Infographic) - Relevanc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12249" y="3351245"/>
            <a:ext cx="3156740" cy="210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9" name="Google Shape;3239;p97" descr="Newspaper Headline Breaking News Stock Video - Download Video Clip Now -  iSto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18414" y="3451555"/>
            <a:ext cx="3580778" cy="200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0" name="Google Shape;3240;p97" descr="Wikipedia world - The Statesma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11104" y="1868919"/>
            <a:ext cx="4942929" cy="329528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3241" name="Google Shape;3241;p97"/>
          <p:cNvSpPr txBox="1">
            <a:spLocks noGrp="1"/>
          </p:cNvSpPr>
          <p:nvPr>
            <p:ph type="ftr" idx="11"/>
          </p:nvPr>
        </p:nvSpPr>
        <p:spPr>
          <a:xfrm>
            <a:off x="79248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Language Data – Some Specifics by Type 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47" name="Google Shape;3247;p98"/>
          <p:cNvGraphicFramePr/>
          <p:nvPr/>
        </p:nvGraphicFramePr>
        <p:xfrm>
          <a:off x="1003347" y="1416968"/>
          <a:ext cx="10281675" cy="4412735"/>
        </p:xfrm>
        <a:graphic>
          <a:graphicData uri="http://schemas.openxmlformats.org/drawingml/2006/table">
            <a:tbl>
              <a:tblPr firstRow="1" bandRow="1">
                <a:noFill/>
                <a:tableStyleId>{FAEF0EF2-7E87-44F5-B9F7-039DCC085FEE}</a:tableStyleId>
              </a:tblPr>
              <a:tblGrid>
                <a:gridCol w="279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Language Data</a:t>
                      </a:r>
                      <a:endParaRPr sz="2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Specifics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formal reports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Char char="❏"/>
                      </a:pPr>
                      <a:r>
                        <a:rPr lang="en-IE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complete grammatical sentences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slides 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Char char="❏"/>
                      </a:pPr>
                      <a:r>
                        <a:rPr lang="en-IE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in)complete (</a:t>
                      </a:r>
                      <a:r>
                        <a:rPr lang="en-IE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un)grammatical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sentences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and 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phrases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 fields in 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Char char="❏"/>
                      </a:pPr>
                      <a:r>
                        <a:rPr lang="en-IE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in)complete (u</a:t>
                      </a:r>
                      <a:r>
                        <a:rPr lang="en-IE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n)grammatical sentences and phrases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Char char="❏"/>
                      </a:pPr>
                      <a:r>
                        <a:rPr lang="en-IE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database structure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emails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Char char="❏"/>
                      </a:pPr>
                      <a:r>
                        <a:rPr lang="en-IE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r>
                        <a:rPr lang="en-IE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n)complete (un)grammatical sentences and phrases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Char char="❏"/>
                      </a:pPr>
                      <a:r>
                        <a:rPr lang="en-IE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threads with temporal and social network structure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social media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Char char="❏"/>
                      </a:pPr>
                      <a:r>
                        <a:rPr lang="en-IE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in)complete (un)grammatical sentences, phrases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Char char="❏"/>
                      </a:pP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threads with temporal and social network structure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alibri"/>
                        <a:buChar char="❏"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multimedia data</a:t>
                      </a:r>
                      <a:endParaRPr sz="2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48" name="Google Shape;3248;p98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9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Language Data</a:t>
            </a:r>
            <a:endParaRPr/>
          </a:p>
        </p:txBody>
      </p:sp>
      <p:sp>
        <p:nvSpPr>
          <p:cNvPr id="3255" name="Google Shape;3255;p99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55</a:t>
            </a:fld>
            <a:endParaRPr/>
          </a:p>
        </p:txBody>
      </p:sp>
      <p:pic>
        <p:nvPicPr>
          <p:cNvPr id="3256" name="Google Shape;3256;p99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52" r="4484"/>
          <a:stretch/>
        </p:blipFill>
        <p:spPr>
          <a:xfrm>
            <a:off x="649069" y="1872359"/>
            <a:ext cx="5829990" cy="2340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3257" name="Google Shape;3257;p99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156" r="6544"/>
          <a:stretch/>
        </p:blipFill>
        <p:spPr>
          <a:xfrm>
            <a:off x="6581870" y="1872359"/>
            <a:ext cx="5052718" cy="2340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3258" name="Google Shape;3258;p99"/>
          <p:cNvSpPr txBox="1"/>
          <p:nvPr/>
        </p:nvSpPr>
        <p:spPr>
          <a:xfrm>
            <a:off x="749175" y="4505800"/>
            <a:ext cx="57298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E" sz="1800" b="1"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rPr>
              <a:t>Corpus</a:t>
            </a:r>
            <a:r>
              <a:rPr lang="en-IE" sz="1800" b="0" i="0" u="none" strike="noStrike" cap="none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: Collection of texts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9" name="Google Shape;3259;p99"/>
          <p:cNvSpPr txBox="1"/>
          <p:nvPr/>
        </p:nvSpPr>
        <p:spPr>
          <a:xfrm>
            <a:off x="6581870" y="4505800"/>
            <a:ext cx="50527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E" sz="1800" b="1" i="0" u="none" strike="noStrike" cap="none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Lexicon</a:t>
            </a:r>
            <a:r>
              <a:rPr lang="en-IE" sz="1800" b="0" i="0" u="none" strike="noStrike" cap="none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: Collection of words (vocabulary)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p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Language Data - Corpus</a:t>
            </a:r>
            <a:endParaRPr/>
          </a:p>
        </p:txBody>
      </p:sp>
      <p:sp>
        <p:nvSpPr>
          <p:cNvPr id="3266" name="Google Shape;3266;p100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56</a:t>
            </a:fld>
            <a:endParaRPr/>
          </a:p>
        </p:txBody>
      </p:sp>
      <p:pic>
        <p:nvPicPr>
          <p:cNvPr id="3267" name="Google Shape;3267;p100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75" t="8057"/>
          <a:stretch/>
        </p:blipFill>
        <p:spPr>
          <a:xfrm>
            <a:off x="688063" y="1484767"/>
            <a:ext cx="7428511" cy="3765771"/>
          </a:xfrm>
          <a:prstGeom prst="rect">
            <a:avLst/>
          </a:prstGeom>
          <a:noFill/>
          <a:ln>
            <a:noFill/>
          </a:ln>
        </p:spPr>
      </p:pic>
      <p:sp>
        <p:nvSpPr>
          <p:cNvPr id="3268" name="Google Shape;3268;p100"/>
          <p:cNvSpPr/>
          <p:nvPr/>
        </p:nvSpPr>
        <p:spPr>
          <a:xfrm>
            <a:off x="782982" y="3983525"/>
            <a:ext cx="7428511" cy="895176"/>
          </a:xfrm>
          <a:custGeom>
            <a:avLst/>
            <a:gdLst/>
            <a:ahLst/>
            <a:cxnLst/>
            <a:rect l="l" t="t" r="r" b="b"/>
            <a:pathLst>
              <a:path w="1319" h="237" extrusionOk="0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9" name="Google Shape;3269;p100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5295" y="2485663"/>
            <a:ext cx="3714750" cy="261937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sp>
        <p:nvSpPr>
          <p:cNvPr id="3270" name="Google Shape;3270;p100"/>
          <p:cNvSpPr/>
          <p:nvPr/>
        </p:nvSpPr>
        <p:spPr>
          <a:xfrm rot="527009">
            <a:off x="5047316" y="1135585"/>
            <a:ext cx="2880000" cy="2700000"/>
          </a:xfrm>
          <a:prstGeom prst="rect">
            <a:avLst/>
          </a:prstGeom>
          <a:solidFill>
            <a:srgbClr val="FFFFD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44000" tIns="45700" rIns="72000" bIns="72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Please note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Corpus (singular)</a:t>
            </a:r>
            <a:endParaRPr>
              <a:solidFill>
                <a:schemeClr val="dk1"/>
              </a:solidFill>
            </a:endParaRPr>
          </a:p>
          <a:p>
            <a:pPr marL="108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Corpora (plural)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8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NLP, we also use </a:t>
            </a:r>
            <a:r>
              <a:rPr lang="en-IE" b="1">
                <a:solidFill>
                  <a:schemeClr val="dk1"/>
                </a:solidFill>
              </a:rPr>
              <a:t>d</a:t>
            </a:r>
            <a:r>
              <a:rPr lang="en-IE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ataset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1" name="Google Shape;3271;p100" descr="Graphical user interface, text, application, emai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327" y="4372415"/>
            <a:ext cx="5868343" cy="209264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p1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Corpus Annotation </a:t>
            </a:r>
            <a:endParaRPr/>
          </a:p>
        </p:txBody>
      </p:sp>
      <p:sp>
        <p:nvSpPr>
          <p:cNvPr id="3286" name="Google Shape;3286;p10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57</a:t>
            </a:fld>
            <a:endParaRPr/>
          </a:p>
        </p:txBody>
      </p:sp>
      <p:sp>
        <p:nvSpPr>
          <p:cNvPr id="3287" name="Google Shape;3287;p102"/>
          <p:cNvSpPr txBox="1"/>
          <p:nvPr/>
        </p:nvSpPr>
        <p:spPr>
          <a:xfrm>
            <a:off x="918250" y="1433400"/>
            <a:ext cx="10515600" cy="20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E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 order to teach the computer to model (</a:t>
            </a:r>
            <a:r>
              <a:rPr lang="en-IE" sz="3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‘understand’</a:t>
            </a:r>
            <a:r>
              <a:rPr lang="en-IE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 how a language works:</a:t>
            </a:r>
            <a:endParaRPr sz="3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763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–"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need </a:t>
            </a:r>
            <a:r>
              <a:rPr lang="en-IE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realistic samples</a:t>
            </a: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of a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763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–"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of particular interest </a:t>
            </a: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NLP are </a:t>
            </a:r>
            <a:r>
              <a:rPr lang="en-IE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corpora with (linguistic) annotations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3288" name="Google Shape;3288;p102"/>
          <p:cNvGrpSpPr/>
          <p:nvPr/>
        </p:nvGrpSpPr>
        <p:grpSpPr>
          <a:xfrm>
            <a:off x="1478918" y="2965456"/>
            <a:ext cx="2315214" cy="1970767"/>
            <a:chOff x="1399055" y="2374490"/>
            <a:chExt cx="2626659" cy="2223006"/>
          </a:xfrm>
        </p:grpSpPr>
        <p:sp>
          <p:nvSpPr>
            <p:cNvPr id="3289" name="Google Shape;3289;p102"/>
            <p:cNvSpPr/>
            <p:nvPr/>
          </p:nvSpPr>
          <p:spPr>
            <a:xfrm rot="8734124">
              <a:off x="2200735" y="2645440"/>
              <a:ext cx="1479299" cy="1681106"/>
            </a:xfrm>
            <a:prstGeom prst="arc">
              <a:avLst>
                <a:gd name="adj1" fmla="val 17817202"/>
                <a:gd name="adj2" fmla="val 2035826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90" name="Google Shape;3290;p102"/>
            <p:cNvCxnSpPr/>
            <p:nvPr/>
          </p:nvCxnSpPr>
          <p:spPr>
            <a:xfrm>
              <a:off x="1399055" y="3337959"/>
              <a:ext cx="1502876" cy="646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</p:cxnSp>
        <p:cxnSp>
          <p:nvCxnSpPr>
            <p:cNvPr id="3291" name="Google Shape;3291;p102"/>
            <p:cNvCxnSpPr/>
            <p:nvPr/>
          </p:nvCxnSpPr>
          <p:spPr>
            <a:xfrm>
              <a:off x="1399055" y="3283035"/>
              <a:ext cx="1502876" cy="646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pic>
        <p:nvPicPr>
          <p:cNvPr id="3292" name="Google Shape;3292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6390" y="3537577"/>
            <a:ext cx="5439612" cy="2341041"/>
          </a:xfrm>
          <a:prstGeom prst="rect">
            <a:avLst/>
          </a:prstGeom>
          <a:noFill/>
          <a:ln>
            <a:noFill/>
          </a:ln>
        </p:spPr>
      </p:pic>
      <p:sp>
        <p:nvSpPr>
          <p:cNvPr id="3293" name="Google Shape;3293;p102"/>
          <p:cNvSpPr txBox="1"/>
          <p:nvPr/>
        </p:nvSpPr>
        <p:spPr>
          <a:xfrm>
            <a:off x="1122625" y="4816475"/>
            <a:ext cx="3439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the correct part of speech tag?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s</a:t>
            </a:r>
            <a:r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yntactic structure?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s</a:t>
            </a:r>
            <a:r>
              <a:rPr lang="en-I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entiment?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/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10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Types of Corpus Annotation 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99" name="Google Shape;3299;p103"/>
          <p:cNvGraphicFramePr/>
          <p:nvPr/>
        </p:nvGraphicFramePr>
        <p:xfrm>
          <a:off x="545445" y="1898460"/>
          <a:ext cx="11274275" cy="3061080"/>
        </p:xfrm>
        <a:graphic>
          <a:graphicData uri="http://schemas.openxmlformats.org/drawingml/2006/table">
            <a:tbl>
              <a:tblPr firstRow="1" bandRow="1">
                <a:noFill/>
                <a:tableStyleId>{FAEF0EF2-7E87-44F5-B9F7-039DCC085FEE}</a:tableStyleId>
              </a:tblPr>
              <a:tblGrid>
                <a:gridCol w="198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Annotation</a:t>
                      </a:r>
                      <a:endParaRPr sz="2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Specifics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art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-s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peech</a:t>
                      </a:r>
                      <a:endParaRPr sz="2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annotat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ion of words 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 tags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(N, V, Adj, Prep,...)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 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sense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annotat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ion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of words with their 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‘sense’ (bank_01, bank_02,...)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semantic role</a:t>
                      </a:r>
                      <a:endParaRPr sz="2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annotation of words with their ‘semantic role’ (Agent, Recipient, Instrument,...)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entity type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annotat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ion of words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 type of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‘entity’ 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Person, Location, Organization,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…) 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translation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words in a 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corpus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 language A 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aligned 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 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words 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 a 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corpus</a:t>
                      </a:r>
                      <a:r>
                        <a:rPr lang="en-IE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 language B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E" sz="22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00" name="Google Shape;3300;p10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58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Corpus Annotation - Examples </a:t>
            </a:r>
            <a:endParaRPr/>
          </a:p>
        </p:txBody>
      </p:sp>
      <p:sp>
        <p:nvSpPr>
          <p:cNvPr id="3306" name="Google Shape;3306;p104"/>
          <p:cNvSpPr/>
          <p:nvPr/>
        </p:nvSpPr>
        <p:spPr>
          <a:xfrm>
            <a:off x="3722604" y="6054738"/>
            <a:ext cx="782056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Zayed, O., 2021. </a:t>
            </a:r>
            <a:r>
              <a:rPr lang="en-IE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Metaphor Processing in Tweets</a:t>
            </a:r>
            <a:r>
              <a:rPr lang="en-I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PhD Thesis, NUI Galway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Negi, S., 2019. </a:t>
            </a:r>
            <a:r>
              <a:rPr lang="en-IE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Suggestion mining from text. </a:t>
            </a:r>
            <a:r>
              <a:rPr lang="en-I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PhD Thesis, NUI Galway</a:t>
            </a: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7" name="Google Shape;3307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525" y="1477775"/>
            <a:ext cx="6478251" cy="437034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3308" name="Google Shape;3308;p104"/>
          <p:cNvPicPr preferRelativeResize="0"/>
          <p:nvPr/>
        </p:nvPicPr>
        <p:blipFill rotWithShape="1">
          <a:blip r:embed="rId4">
            <a:alphaModFix/>
          </a:blip>
          <a:srcRect l="1662" t="6658" r="2808" b="57122"/>
          <a:stretch/>
        </p:blipFill>
        <p:spPr>
          <a:xfrm>
            <a:off x="2644358" y="1840248"/>
            <a:ext cx="9101751" cy="364540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3309" name="Google Shape;3309;p10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59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Linguistic Levels of Analysis</a:t>
            </a:r>
            <a:endParaRPr/>
          </a:p>
        </p:txBody>
      </p:sp>
      <p:sp>
        <p:nvSpPr>
          <p:cNvPr id="2680" name="Google Shape;2680;p48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6</a:t>
            </a:fld>
            <a:endParaRPr/>
          </a:p>
        </p:txBody>
      </p:sp>
      <p:sp>
        <p:nvSpPr>
          <p:cNvPr id="2681" name="Google Shape;2681;p48"/>
          <p:cNvSpPr txBox="1"/>
          <p:nvPr/>
        </p:nvSpPr>
        <p:spPr>
          <a:xfrm>
            <a:off x="615844" y="3981690"/>
            <a:ext cx="97596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             am            enjoying        the        NLP            course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2" name="Google Shape;2682;p48"/>
          <p:cNvSpPr txBox="1"/>
          <p:nvPr/>
        </p:nvSpPr>
        <p:spPr>
          <a:xfrm>
            <a:off x="9487340" y="3994115"/>
            <a:ext cx="13602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E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p48"/>
          <p:cNvSpPr txBox="1"/>
          <p:nvPr/>
        </p:nvSpPr>
        <p:spPr>
          <a:xfrm>
            <a:off x="9487340" y="4453887"/>
            <a:ext cx="2419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E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MORPHOLOGY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4" name="Google Shape;2684;p48"/>
          <p:cNvSpPr txBox="1"/>
          <p:nvPr/>
        </p:nvSpPr>
        <p:spPr>
          <a:xfrm>
            <a:off x="1666581" y="4579860"/>
            <a:ext cx="1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person: 1</a:t>
            </a:r>
            <a:r>
              <a:rPr lang="en-IE" sz="1400" b="0" i="0" u="none" strike="noStrike" cap="none" baseline="30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number: singular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tense: present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5" name="Google Shape;2685;p48"/>
          <p:cNvSpPr txBox="1"/>
          <p:nvPr/>
        </p:nvSpPr>
        <p:spPr>
          <a:xfrm>
            <a:off x="87000" y="4579860"/>
            <a:ext cx="1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person: 1</a:t>
            </a:r>
            <a:r>
              <a:rPr lang="en-IE" sz="1400" b="0" i="0" u="none" strike="noStrike" cap="none" baseline="30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number: singular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case: nominative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6" name="Google Shape;2686;p48"/>
          <p:cNvSpPr txBox="1"/>
          <p:nvPr/>
        </p:nvSpPr>
        <p:spPr>
          <a:xfrm>
            <a:off x="3219630" y="4579860"/>
            <a:ext cx="158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mood: indicative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tense: present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7" name="Google Shape;2687;p48"/>
          <p:cNvSpPr txBox="1"/>
          <p:nvPr/>
        </p:nvSpPr>
        <p:spPr>
          <a:xfrm>
            <a:off x="5867400" y="4553875"/>
            <a:ext cx="158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number: singular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case: proper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p48"/>
          <p:cNvSpPr txBox="1"/>
          <p:nvPr/>
        </p:nvSpPr>
        <p:spPr>
          <a:xfrm>
            <a:off x="7528013" y="4571037"/>
            <a:ext cx="158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number: singular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9" name="Google Shape;2689;p48"/>
          <p:cNvSpPr txBox="1"/>
          <p:nvPr/>
        </p:nvSpPr>
        <p:spPr>
          <a:xfrm>
            <a:off x="9486088" y="3477308"/>
            <a:ext cx="26651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E" sz="28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PART OF SPEECH </a:t>
            </a: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0" name="Google Shape;2690;p48"/>
          <p:cNvSpPr txBox="1"/>
          <p:nvPr/>
        </p:nvSpPr>
        <p:spPr>
          <a:xfrm>
            <a:off x="1883215" y="3688350"/>
            <a:ext cx="5458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VBP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1" name="Google Shape;2691;p48"/>
          <p:cNvSpPr txBox="1"/>
          <p:nvPr/>
        </p:nvSpPr>
        <p:spPr>
          <a:xfrm>
            <a:off x="529098" y="3723389"/>
            <a:ext cx="5951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2" name="Google Shape;2692;p48"/>
          <p:cNvSpPr txBox="1"/>
          <p:nvPr/>
        </p:nvSpPr>
        <p:spPr>
          <a:xfrm>
            <a:off x="3403354" y="3723400"/>
            <a:ext cx="69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VBG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p48"/>
          <p:cNvSpPr txBox="1"/>
          <p:nvPr/>
        </p:nvSpPr>
        <p:spPr>
          <a:xfrm>
            <a:off x="6387471" y="3673348"/>
            <a:ext cx="506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p48"/>
          <p:cNvSpPr txBox="1"/>
          <p:nvPr/>
        </p:nvSpPr>
        <p:spPr>
          <a:xfrm>
            <a:off x="7928868" y="3728870"/>
            <a:ext cx="4532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p48"/>
          <p:cNvSpPr txBox="1"/>
          <p:nvPr/>
        </p:nvSpPr>
        <p:spPr>
          <a:xfrm>
            <a:off x="5121405" y="3728869"/>
            <a:ext cx="5506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p48"/>
          <p:cNvSpPr txBox="1"/>
          <p:nvPr/>
        </p:nvSpPr>
        <p:spPr>
          <a:xfrm>
            <a:off x="9486088" y="2851222"/>
            <a:ext cx="24207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E" sz="2800" b="1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14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48"/>
          <p:cNvSpPr txBox="1"/>
          <p:nvPr/>
        </p:nvSpPr>
        <p:spPr>
          <a:xfrm>
            <a:off x="1260178" y="2243975"/>
            <a:ext cx="506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NP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48"/>
          <p:cNvSpPr txBox="1"/>
          <p:nvPr/>
        </p:nvSpPr>
        <p:spPr>
          <a:xfrm>
            <a:off x="2743170" y="2275611"/>
            <a:ext cx="506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VP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48"/>
          <p:cNvSpPr txBox="1"/>
          <p:nvPr/>
        </p:nvSpPr>
        <p:spPr>
          <a:xfrm>
            <a:off x="4614647" y="2742343"/>
            <a:ext cx="506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VP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48"/>
          <p:cNvSpPr txBox="1"/>
          <p:nvPr/>
        </p:nvSpPr>
        <p:spPr>
          <a:xfrm>
            <a:off x="6387471" y="3077268"/>
            <a:ext cx="506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NP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48"/>
          <p:cNvSpPr txBox="1"/>
          <p:nvPr/>
        </p:nvSpPr>
        <p:spPr>
          <a:xfrm>
            <a:off x="2104401" y="1321792"/>
            <a:ext cx="3943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2" name="Google Shape;2702;p48"/>
          <p:cNvCxnSpPr>
            <a:stCxn id="2700" idx="2"/>
            <a:endCxn id="2693" idx="0"/>
          </p:cNvCxnSpPr>
          <p:nvPr/>
        </p:nvCxnSpPr>
        <p:spPr>
          <a:xfrm>
            <a:off x="6640850" y="3385045"/>
            <a:ext cx="0" cy="28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3" name="Google Shape;2703;p48"/>
          <p:cNvCxnSpPr>
            <a:stCxn id="2697" idx="1"/>
            <a:endCxn id="2691" idx="0"/>
          </p:cNvCxnSpPr>
          <p:nvPr/>
        </p:nvCxnSpPr>
        <p:spPr>
          <a:xfrm flipH="1">
            <a:off x="826678" y="2397864"/>
            <a:ext cx="433500" cy="13254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4" name="Google Shape;2704;p48"/>
          <p:cNvCxnSpPr>
            <a:stCxn id="2701" idx="2"/>
            <a:endCxn id="2697" idx="0"/>
          </p:cNvCxnSpPr>
          <p:nvPr/>
        </p:nvCxnSpPr>
        <p:spPr>
          <a:xfrm rot="5400000">
            <a:off x="1600329" y="1542719"/>
            <a:ext cx="614400" cy="788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5" name="Google Shape;2705;p48"/>
          <p:cNvCxnSpPr>
            <a:stCxn id="2701" idx="2"/>
            <a:endCxn id="2698" idx="0"/>
          </p:cNvCxnSpPr>
          <p:nvPr/>
        </p:nvCxnSpPr>
        <p:spPr>
          <a:xfrm rot="-5400000" flipH="1">
            <a:off x="2326179" y="1604969"/>
            <a:ext cx="645900" cy="695100"/>
          </a:xfrm>
          <a:prstGeom prst="bentConnector3">
            <a:avLst>
              <a:gd name="adj1" fmla="val 472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6" name="Google Shape;2706;p48"/>
          <p:cNvCxnSpPr>
            <a:stCxn id="2698" idx="2"/>
            <a:endCxn id="2690" idx="0"/>
          </p:cNvCxnSpPr>
          <p:nvPr/>
        </p:nvCxnSpPr>
        <p:spPr>
          <a:xfrm rot="5400000">
            <a:off x="2023949" y="2715688"/>
            <a:ext cx="1104900" cy="8403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7" name="Google Shape;2707;p48"/>
          <p:cNvCxnSpPr>
            <a:stCxn id="2698" idx="3"/>
            <a:endCxn id="2699" idx="0"/>
          </p:cNvCxnSpPr>
          <p:nvPr/>
        </p:nvCxnSpPr>
        <p:spPr>
          <a:xfrm>
            <a:off x="3249928" y="2429500"/>
            <a:ext cx="1618200" cy="312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8" name="Google Shape;2708;p48"/>
          <p:cNvCxnSpPr>
            <a:endCxn id="2692" idx="0"/>
          </p:cNvCxnSpPr>
          <p:nvPr/>
        </p:nvCxnSpPr>
        <p:spPr>
          <a:xfrm flipH="1">
            <a:off x="3750904" y="3131500"/>
            <a:ext cx="1199700" cy="591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9" name="Google Shape;2709;p48"/>
          <p:cNvCxnSpPr>
            <a:stCxn id="2699" idx="3"/>
            <a:endCxn id="2700" idx="0"/>
          </p:cNvCxnSpPr>
          <p:nvPr/>
        </p:nvCxnSpPr>
        <p:spPr>
          <a:xfrm>
            <a:off x="5121405" y="2896232"/>
            <a:ext cx="1519500" cy="180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10" name="Google Shape;2710;p48"/>
          <p:cNvCxnSpPr>
            <a:stCxn id="2700" idx="2"/>
            <a:endCxn id="2695" idx="0"/>
          </p:cNvCxnSpPr>
          <p:nvPr/>
        </p:nvCxnSpPr>
        <p:spPr>
          <a:xfrm rot="5400000">
            <a:off x="5846900" y="2934895"/>
            <a:ext cx="343800" cy="1244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11" name="Google Shape;2711;p48"/>
          <p:cNvCxnSpPr>
            <a:stCxn id="2700" idx="2"/>
            <a:endCxn id="2694" idx="0"/>
          </p:cNvCxnSpPr>
          <p:nvPr/>
        </p:nvCxnSpPr>
        <p:spPr>
          <a:xfrm rot="-5400000" flipH="1">
            <a:off x="7226300" y="2799595"/>
            <a:ext cx="343800" cy="151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2" name="Google Shape;2712;p48"/>
          <p:cNvSpPr txBox="1"/>
          <p:nvPr/>
        </p:nvSpPr>
        <p:spPr>
          <a:xfrm>
            <a:off x="9486088" y="5229083"/>
            <a:ext cx="2419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E" sz="28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r>
              <a:rPr lang="en-IE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48"/>
          <p:cNvSpPr txBox="1"/>
          <p:nvPr/>
        </p:nvSpPr>
        <p:spPr>
          <a:xfrm>
            <a:off x="7492850" y="5126825"/>
            <a:ext cx="199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COURSE</a:t>
            </a:r>
            <a:r>
              <a:rPr lang="en-IE" sz="1400" b="1" i="0" u="none" strike="noStrike" cap="none" baseline="30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IE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 a series of lessons or lectures on a particular subject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48"/>
          <p:cNvSpPr txBox="1"/>
          <p:nvPr/>
        </p:nvSpPr>
        <p:spPr>
          <a:xfrm>
            <a:off x="5585499" y="5142225"/>
            <a:ext cx="223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r>
              <a:rPr lang="en-IE" sz="1400" b="1" i="0" u="none" strike="noStrike" cap="none" baseline="30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IE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: [abbreviation] natural language 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Text </a:t>
            </a: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Corpus – Types 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5" name="Google Shape;3325;p106"/>
          <p:cNvSpPr txBox="1">
            <a:spLocks noGrp="1"/>
          </p:cNvSpPr>
          <p:nvPr>
            <p:ph type="body" idx="1"/>
          </p:nvPr>
        </p:nvSpPr>
        <p:spPr>
          <a:xfrm>
            <a:off x="838200" y="1404750"/>
            <a:ext cx="11058900" cy="4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b="1"/>
              <a:t>Annotated </a:t>
            </a:r>
            <a:r>
              <a:rPr lang="en-IE"/>
              <a:t>corpus vs. ‘raw data’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b="1"/>
              <a:t>General </a:t>
            </a:r>
            <a:r>
              <a:rPr lang="en-IE"/>
              <a:t>vs. </a:t>
            </a:r>
            <a:r>
              <a:rPr lang="en-IE" b="1"/>
              <a:t>Domain-specific</a:t>
            </a:r>
            <a:r>
              <a:rPr lang="en-IE"/>
              <a:t> corpus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b="1"/>
              <a:t>Monolingual </a:t>
            </a:r>
            <a:r>
              <a:rPr lang="en-IE"/>
              <a:t>vs. </a:t>
            </a:r>
            <a:r>
              <a:rPr lang="en-IE" b="1"/>
              <a:t>Multilingual</a:t>
            </a:r>
            <a:r>
              <a:rPr lang="en-IE"/>
              <a:t> corpus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b="1"/>
              <a:t>Parallel </a:t>
            </a:r>
            <a:r>
              <a:rPr lang="en-IE"/>
              <a:t>vs. </a:t>
            </a:r>
            <a:r>
              <a:rPr lang="en-IE" b="1"/>
              <a:t>Comparable</a:t>
            </a:r>
            <a:r>
              <a:rPr lang="en-IE"/>
              <a:t> </a:t>
            </a:r>
            <a:r>
              <a:rPr lang="en-IE" b="1"/>
              <a:t>multilingual</a:t>
            </a:r>
            <a:r>
              <a:rPr lang="en-IE"/>
              <a:t> corpus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IE" b="1"/>
              <a:t>Multimodal </a:t>
            </a:r>
            <a:r>
              <a:rPr lang="en-IE"/>
              <a:t>corpus</a:t>
            </a:r>
            <a:endParaRPr/>
          </a:p>
        </p:txBody>
      </p:sp>
      <p:sp>
        <p:nvSpPr>
          <p:cNvPr id="3326" name="Google Shape;3326;p106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60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10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Annotated Corpus (</a:t>
            </a:r>
            <a:r>
              <a:rPr lang="en-IE"/>
              <a:t>Labeled Data</a:t>
            </a: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2" name="Google Shape;3332;p10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61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Corpus with </a:t>
            </a:r>
            <a:r>
              <a:rPr lang="en-IE" dirty="0"/>
              <a:t>annotations on word, phrase, sentence or document level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•"/>
            </a:pPr>
            <a:r>
              <a:rPr lang="en-IE" sz="24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Syntax/Morphology 	</a:t>
            </a:r>
            <a:r>
              <a:rPr lang="en-IE" sz="2400" b="0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</a:t>
            </a:r>
            <a:r>
              <a:rPr lang="en-IE" sz="24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phrase structure, parse tree,…</a:t>
            </a:r>
            <a:endParaRPr sz="2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•"/>
            </a:pPr>
            <a:r>
              <a:rPr lang="en-IE" sz="24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Semantics  		word senses, terms, entities, relations, …</a:t>
            </a:r>
            <a:endParaRPr sz="2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•"/>
            </a:pPr>
            <a:r>
              <a:rPr lang="en-IE" sz="24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			translations, multi-modal references, … </a:t>
            </a:r>
            <a:endParaRPr sz="2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Annotated corpus is used in NLP for </a:t>
            </a:r>
            <a:r>
              <a:rPr lang="en-IE" b="1" i="0" u="none" strike="noStrike" cap="none" dirty="0">
                <a:solidFill>
                  <a:srgbClr val="3F3F3F"/>
                </a:solidFill>
              </a:rPr>
              <a:t>supervised training</a:t>
            </a:r>
            <a:r>
              <a:rPr lang="en-IE" b="1" dirty="0"/>
              <a:t> and/or evaluation</a:t>
            </a:r>
            <a:endParaRPr b="1" i="0" u="none" strike="noStrike" cap="none" dirty="0">
              <a:solidFill>
                <a:srgbClr val="3F3F3F"/>
              </a:solidFill>
            </a:endParaRPr>
          </a:p>
        </p:txBody>
      </p:sp>
      <p:sp>
        <p:nvSpPr>
          <p:cNvPr id="3333" name="Google Shape;3333;p107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61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1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General Corpus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9" name="Google Shape;3339;p108"/>
          <p:cNvSpPr txBox="1">
            <a:spLocks noGrp="1"/>
          </p:cNvSpPr>
          <p:nvPr>
            <p:ph type="body" idx="1"/>
          </p:nvPr>
        </p:nvSpPr>
        <p:spPr>
          <a:xfrm>
            <a:off x="838200" y="1255800"/>
            <a:ext cx="11058900" cy="4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800" b="1" i="0" u="none" strike="noStrike" cap="none" dirty="0">
                <a:solidFill>
                  <a:srgbClr val="3F3F3F"/>
                </a:solidFill>
              </a:rPr>
              <a:t>Representative of a language</a:t>
            </a:r>
            <a:r>
              <a:rPr lang="en-IE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as a whole</a:t>
            </a:r>
            <a:endParaRPr sz="18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e.g. ‘British English from late twentieth century’ 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Used for </a:t>
            </a:r>
            <a:r>
              <a:rPr lang="en-IE" sz="1800" b="1" i="0" u="none" strike="noStrike" cap="none" dirty="0">
                <a:solidFill>
                  <a:srgbClr val="3F3F3F"/>
                </a:solidFill>
              </a:rPr>
              <a:t>training general purpose </a:t>
            </a:r>
            <a:r>
              <a:rPr lang="en-IE" sz="1800" b="1" dirty="0"/>
              <a:t>NLP tools/models</a:t>
            </a:r>
            <a:endParaRPr sz="1800" b="1" i="0" u="none" strike="noStrike" cap="none" dirty="0">
              <a:solidFill>
                <a:srgbClr val="3F3F3F"/>
              </a:solidFill>
            </a:endParaRPr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 tuned to a specific domain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1800" b="1" i="0" u="none" strike="noStrike" cap="none" dirty="0">
                <a:solidFill>
                  <a:srgbClr val="3F3F3F"/>
                </a:solidFill>
              </a:rPr>
              <a:t>Examples</a:t>
            </a:r>
            <a:endParaRPr sz="1800" b="1" i="0" u="none" strike="noStrike" cap="none" dirty="0">
              <a:solidFill>
                <a:srgbClr val="3F3F3F"/>
              </a:solidFill>
            </a:endParaRPr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British National Corpus (BNC) </a:t>
            </a:r>
            <a:r>
              <a:rPr lang="en-IE" sz="1600" dirty="0"/>
              <a:t>			</a:t>
            </a:r>
            <a:r>
              <a:rPr lang="en-IE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100 million words</a:t>
            </a:r>
            <a:r>
              <a:rPr lang="en-IE" sz="1600" dirty="0"/>
              <a:t> (1994)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dirty="0"/>
              <a:t>Corpus of Contemporary American English (COCA) 	1 billion words (latest update 2020)</a:t>
            </a:r>
            <a:endParaRPr sz="1600" dirty="0"/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German Reference Corpus</a:t>
            </a:r>
            <a:r>
              <a:rPr lang="en-IE" sz="1600" dirty="0"/>
              <a:t>				53</a:t>
            </a:r>
            <a:r>
              <a:rPr lang="en-IE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billion words (</a:t>
            </a:r>
            <a:r>
              <a:rPr lang="en-IE" sz="1600" dirty="0"/>
              <a:t>March</a:t>
            </a:r>
            <a:r>
              <a:rPr lang="en-IE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20</a:t>
            </a:r>
            <a:r>
              <a:rPr lang="en-IE" sz="1600" dirty="0"/>
              <a:t>22)</a:t>
            </a:r>
            <a:endParaRPr sz="1600" dirty="0"/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dirty="0"/>
              <a:t>Slovenian Reference Corpus			600 million words (latest update 2006)</a:t>
            </a:r>
            <a:endParaRPr sz="1600" dirty="0"/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1600" dirty="0"/>
              <a:t>Common Crawl (160 languages)			2.55 billion web pages (Aug 2022)		</a:t>
            </a:r>
            <a:endParaRPr sz="1600" dirty="0"/>
          </a:p>
        </p:txBody>
      </p:sp>
      <p:sp>
        <p:nvSpPr>
          <p:cNvPr id="3340" name="Google Shape;3340;p108"/>
          <p:cNvSpPr txBox="1"/>
          <p:nvPr/>
        </p:nvSpPr>
        <p:spPr>
          <a:xfrm>
            <a:off x="3703600" y="6097575"/>
            <a:ext cx="54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u="sng">
                <a:solidFill>
                  <a:schemeClr val="hlink"/>
                </a:solidFill>
                <a:hlinkClick r:id="rId3"/>
              </a:rPr>
              <a:t>https://commoncrawl.github.io/cc-crawl-statistics/plots/languages</a:t>
            </a:r>
            <a:r>
              <a:rPr lang="en-IE"/>
              <a:t> </a:t>
            </a:r>
            <a:endParaRPr/>
          </a:p>
        </p:txBody>
      </p:sp>
      <p:sp>
        <p:nvSpPr>
          <p:cNvPr id="3341" name="Google Shape;3341;p108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62</a:t>
            </a:fld>
            <a:endParaRPr/>
          </a:p>
        </p:txBody>
      </p:sp>
      <p:sp>
        <p:nvSpPr>
          <p:cNvPr id="3342" name="Google Shape;3342;p108"/>
          <p:cNvSpPr/>
          <p:nvPr/>
        </p:nvSpPr>
        <p:spPr>
          <a:xfrm rot="527057">
            <a:off x="8418271" y="439166"/>
            <a:ext cx="2879880" cy="2699852"/>
          </a:xfrm>
          <a:prstGeom prst="rect">
            <a:avLst/>
          </a:prstGeom>
          <a:solidFill>
            <a:srgbClr val="FFFFD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44000" tIns="45700" rIns="72000" bIns="72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Please note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99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E" dirty="0">
                <a:solidFill>
                  <a:schemeClr val="dk1"/>
                </a:solidFill>
              </a:rPr>
              <a:t>Corpora (datasets) such as Common Crawl will be unbalanced and possibly introduce bias - more on this in the lecture on Ethics in NLP</a:t>
            </a:r>
            <a:r>
              <a:rPr lang="en-IE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Domain Corpus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8" name="Google Shape;3348;p109"/>
          <p:cNvSpPr txBox="1">
            <a:spLocks noGrp="1"/>
          </p:cNvSpPr>
          <p:nvPr>
            <p:ph type="body" idx="1"/>
          </p:nvPr>
        </p:nvSpPr>
        <p:spPr>
          <a:xfrm>
            <a:off x="838200" y="1488800"/>
            <a:ext cx="11277600" cy="4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Representative of a </a:t>
            </a:r>
            <a:r>
              <a:rPr lang="en-IE" b="1" i="0" u="none" strike="noStrike" cap="none" dirty="0">
                <a:solidFill>
                  <a:srgbClr val="3F3F3F"/>
                </a:solidFill>
              </a:rPr>
              <a:t>domain</a:t>
            </a:r>
            <a:r>
              <a:rPr lang="en-IE" b="1" dirty="0"/>
              <a:t>-</a:t>
            </a:r>
            <a:r>
              <a:rPr lang="en-IE" b="1" i="0" u="none" strike="noStrike" cap="none" dirty="0">
                <a:solidFill>
                  <a:srgbClr val="3F3F3F"/>
                </a:solidFill>
              </a:rPr>
              <a:t>specific subset of a language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i="0" u="none" strike="noStrike" cap="none" dirty="0">
                <a:solidFill>
                  <a:srgbClr val="3F3F3F"/>
                </a:solidFill>
              </a:rPr>
              <a:t>language </a:t>
            </a:r>
            <a:r>
              <a:rPr lang="en-IE" dirty="0"/>
              <a:t>as used specifically, e.g., in </a:t>
            </a:r>
            <a:r>
              <a:rPr lang="en-IE" i="0" u="none" strike="noStrike" cap="none" dirty="0">
                <a:solidFill>
                  <a:srgbClr val="3F3F3F"/>
                </a:solidFill>
              </a:rPr>
              <a:t>healthcare, finance, legal, …</a:t>
            </a:r>
            <a:endParaRPr i="0" u="none" strike="noStrike" cap="none" dirty="0">
              <a:solidFill>
                <a:srgbClr val="3F3F3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Used for </a:t>
            </a:r>
            <a:r>
              <a:rPr lang="en-IE" b="1" dirty="0"/>
              <a:t>training d</a:t>
            </a:r>
            <a:r>
              <a:rPr lang="en-IE" b="1" i="0" u="none" strike="noStrike" cap="none" dirty="0">
                <a:solidFill>
                  <a:srgbClr val="3F3F3F"/>
                </a:solidFill>
              </a:rPr>
              <a:t>omain</a:t>
            </a:r>
            <a:r>
              <a:rPr lang="en-IE" b="1" dirty="0"/>
              <a:t>-s</a:t>
            </a:r>
            <a:r>
              <a:rPr lang="en-IE" b="1" i="0" u="none" strike="noStrike" cap="none" dirty="0">
                <a:solidFill>
                  <a:srgbClr val="3F3F3F"/>
                </a:solidFill>
              </a:rPr>
              <a:t>pecific NLP tools/models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e.g.</a:t>
            </a:r>
            <a:endParaRPr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healthcare</a:t>
            </a:r>
            <a:r>
              <a:rPr lang="en-IE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corpus of medical documents </a:t>
            </a:r>
            <a:r>
              <a:rPr lang="en-IE" sz="2000" dirty="0"/>
              <a:t>(</a:t>
            </a:r>
            <a:r>
              <a:rPr lang="en-IE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patient records, clinical notes,</a:t>
            </a:r>
            <a:r>
              <a:rPr lang="en-IE" sz="2000" dirty="0"/>
              <a:t> </a:t>
            </a:r>
            <a:r>
              <a:rPr lang="en-IE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20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https://www.i2b2.org/NLP/DataSets/Main.php</a:t>
            </a:r>
            <a:r>
              <a:rPr lang="en-IE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legal</a:t>
            </a:r>
            <a:r>
              <a:rPr lang="en-IE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corpus of legal documents </a:t>
            </a:r>
            <a:r>
              <a:rPr lang="en-IE" sz="2000" dirty="0"/>
              <a:t>(</a:t>
            </a:r>
            <a:r>
              <a:rPr lang="en-IE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national</a:t>
            </a:r>
            <a:r>
              <a:rPr lang="en-IE" sz="2000" dirty="0"/>
              <a:t>/</a:t>
            </a:r>
            <a:r>
              <a:rPr lang="en-IE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international law, legal cases, contracts, …)</a:t>
            </a:r>
            <a:endParaRPr sz="20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https://archive.ics.uci.edu/ml/datasets/Legal+Case+Reports</a:t>
            </a:r>
            <a:r>
              <a:rPr lang="en-IE" sz="20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9" name="Google Shape;3349;p109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63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4" name="Google Shape;3354;p110" descr="https://buffy.eecs.berkeley.edu/PHP/resabs/images/2006//101268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4474" y="244049"/>
            <a:ext cx="3520975" cy="42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5" name="Google Shape;3355;p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Monolingual vs. Multilingual Corpus</a:t>
            </a:r>
            <a:endParaRPr/>
          </a:p>
        </p:txBody>
      </p:sp>
      <p:sp>
        <p:nvSpPr>
          <p:cNvPr id="3356" name="Google Shape;3356;p110"/>
          <p:cNvSpPr txBox="1">
            <a:spLocks noGrp="1"/>
          </p:cNvSpPr>
          <p:nvPr>
            <p:ph type="body" idx="1"/>
          </p:nvPr>
        </p:nvSpPr>
        <p:spPr>
          <a:xfrm>
            <a:off x="838200" y="1841125"/>
            <a:ext cx="8797800" cy="3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Monolingual Corpus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IE" sz="2400"/>
              <a:t>text (or speech data) in </a:t>
            </a:r>
            <a:r>
              <a:rPr lang="en-IE" sz="2400" b="1"/>
              <a:t>one language</a:t>
            </a:r>
            <a:endParaRPr sz="2400"/>
          </a:p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IE" sz="2400" b="1"/>
              <a:t>more readily available </a:t>
            </a:r>
            <a:r>
              <a:rPr lang="en-IE" sz="2400"/>
              <a:t>(easy to find data in one language)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Multilingual Corpus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IE" sz="2400"/>
              <a:t>text (or speech data) in </a:t>
            </a:r>
            <a:r>
              <a:rPr lang="en-IE" sz="2400" b="1"/>
              <a:t>two or more languages</a:t>
            </a:r>
            <a:endParaRPr sz="2400"/>
          </a:p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IE" sz="2400"/>
              <a:t>consist of </a:t>
            </a:r>
            <a:r>
              <a:rPr lang="en-IE" sz="2400" b="1"/>
              <a:t>pairs (bilingual) or tuples (multilingual)</a:t>
            </a:r>
            <a:r>
              <a:rPr lang="en-IE" sz="2400"/>
              <a:t> of translations</a:t>
            </a:r>
            <a:endParaRPr sz="2400"/>
          </a:p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IE" sz="2400"/>
              <a:t>mostly used for </a:t>
            </a:r>
            <a:r>
              <a:rPr lang="en-IE" sz="2400" b="1"/>
              <a:t>training machine translation </a:t>
            </a:r>
            <a:r>
              <a:rPr lang="en-IE" sz="2400"/>
              <a:t>systems</a:t>
            </a:r>
            <a:endParaRPr sz="2400"/>
          </a:p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IE" sz="2400" b="1"/>
              <a:t>not easily available </a:t>
            </a:r>
            <a:r>
              <a:rPr lang="en-IE" sz="2400"/>
              <a:t>(difficult to find translated data)</a:t>
            </a:r>
            <a:endParaRPr sz="240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3357" name="Google Shape;3357;p110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1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Parallel vs. Comparable Corpus</a:t>
            </a:r>
            <a:endParaRPr/>
          </a:p>
        </p:txBody>
      </p:sp>
      <p:sp>
        <p:nvSpPr>
          <p:cNvPr id="3363" name="Google Shape;3363;p1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Parallel Corpus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1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1" i="0" u="none" strike="noStrike" cap="none">
                <a:solidFill>
                  <a:srgbClr val="3F3F3F"/>
                </a:solidFill>
              </a:rPr>
              <a:t>collection of translated documents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e.g. proceedings of the European Parliament with translations between 21 European languages </a:t>
            </a:r>
            <a:r>
              <a:rPr lang="en-IE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http://www.statmt.org/europarl/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Comparable Corpus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1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1" i="0" u="none" strike="noStrike" cap="none">
                <a:solidFill>
                  <a:srgbClr val="3F3F3F"/>
                </a:solidFill>
              </a:rPr>
              <a:t>collection of documents on the same topic in different languages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e.g. </a:t>
            </a:r>
            <a:r>
              <a:rPr lang="en-IE"/>
              <a:t>links between Wikipedia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articles in different languages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4" name="Google Shape;3364;p111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65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Parallel Corpus – Example 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0" name="Google Shape;3370;p112"/>
          <p:cNvSpPr/>
          <p:nvPr/>
        </p:nvSpPr>
        <p:spPr>
          <a:xfrm>
            <a:off x="10112598" y="5716037"/>
            <a:ext cx="193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E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https://www.linguee.com/</a:t>
            </a:r>
            <a:r>
              <a:rPr lang="en-I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1" name="Google Shape;3371;p112" descr="Linguee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4704" y="5133847"/>
            <a:ext cx="1545624" cy="5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2" name="Google Shape;3372;p11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66</a:t>
            </a:fld>
            <a:endParaRPr/>
          </a:p>
        </p:txBody>
      </p:sp>
      <p:pic>
        <p:nvPicPr>
          <p:cNvPr id="3373" name="Google Shape;3373;p112"/>
          <p:cNvPicPr preferRelativeResize="0"/>
          <p:nvPr/>
        </p:nvPicPr>
        <p:blipFill rotWithShape="1">
          <a:blip r:embed="rId5">
            <a:alphaModFix/>
          </a:blip>
          <a:srcRect l="17873" t="29330" r="29649" b="9526"/>
          <a:stretch/>
        </p:blipFill>
        <p:spPr>
          <a:xfrm>
            <a:off x="2290975" y="1528650"/>
            <a:ext cx="7160573" cy="46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4" name="Google Shape;3374;p112"/>
          <p:cNvSpPr/>
          <p:nvPr/>
        </p:nvSpPr>
        <p:spPr>
          <a:xfrm>
            <a:off x="5718650" y="1690825"/>
            <a:ext cx="1017925" cy="441300"/>
          </a:xfrm>
          <a:custGeom>
            <a:avLst/>
            <a:gdLst/>
            <a:ahLst/>
            <a:cxnLst/>
            <a:rect l="l" t="t" r="r" b="b"/>
            <a:pathLst>
              <a:path w="1319" h="237" extrusionOk="0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5" name="Google Shape;3375;p112"/>
          <p:cNvSpPr/>
          <p:nvPr/>
        </p:nvSpPr>
        <p:spPr>
          <a:xfrm>
            <a:off x="7122300" y="3208350"/>
            <a:ext cx="1017925" cy="441300"/>
          </a:xfrm>
          <a:custGeom>
            <a:avLst/>
            <a:gdLst/>
            <a:ahLst/>
            <a:cxnLst/>
            <a:rect l="l" t="t" r="r" b="b"/>
            <a:pathLst>
              <a:path w="1319" h="237" extrusionOk="0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6" name="Google Shape;3376;p112"/>
          <p:cNvSpPr/>
          <p:nvPr/>
        </p:nvSpPr>
        <p:spPr>
          <a:xfrm>
            <a:off x="8272500" y="4260500"/>
            <a:ext cx="1017925" cy="441300"/>
          </a:xfrm>
          <a:custGeom>
            <a:avLst/>
            <a:gdLst/>
            <a:ahLst/>
            <a:cxnLst/>
            <a:rect l="l" t="t" r="r" b="b"/>
            <a:pathLst>
              <a:path w="1319" h="237" extrusionOk="0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7" name="Google Shape;3377;p112"/>
          <p:cNvSpPr/>
          <p:nvPr/>
        </p:nvSpPr>
        <p:spPr>
          <a:xfrm>
            <a:off x="7332050" y="5133850"/>
            <a:ext cx="1017925" cy="441300"/>
          </a:xfrm>
          <a:custGeom>
            <a:avLst/>
            <a:gdLst/>
            <a:ahLst/>
            <a:cxnLst/>
            <a:rect l="l" t="t" r="r" b="b"/>
            <a:pathLst>
              <a:path w="1319" h="237" extrusionOk="0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1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Comparable Corpus – Example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3" name="Google Shape;3383;p113" descr="French Revolution - Wikipedia, the free encyclopedia - Mozilla Firefox"/>
          <p:cNvPicPr preferRelativeResize="0"/>
          <p:nvPr/>
        </p:nvPicPr>
        <p:blipFill rotWithShape="1">
          <a:blip r:embed="rId3">
            <a:alphaModFix/>
          </a:blip>
          <a:srcRect l="12570" t="32739" r="20493" b="50909"/>
          <a:stretch/>
        </p:blipFill>
        <p:spPr>
          <a:xfrm>
            <a:off x="958011" y="1721275"/>
            <a:ext cx="10697573" cy="147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4" name="Google Shape;3384;p113" descr="Französische Revolution – Wikipedia - Mozilla Firefox"/>
          <p:cNvPicPr preferRelativeResize="0"/>
          <p:nvPr/>
        </p:nvPicPr>
        <p:blipFill rotWithShape="1">
          <a:blip r:embed="rId4">
            <a:alphaModFix/>
          </a:blip>
          <a:srcRect l="12387" t="31760" r="18522" b="53463"/>
          <a:stretch/>
        </p:blipFill>
        <p:spPr>
          <a:xfrm>
            <a:off x="925531" y="3823310"/>
            <a:ext cx="10697569" cy="1292446"/>
          </a:xfrm>
          <a:prstGeom prst="rect">
            <a:avLst/>
          </a:prstGeom>
          <a:noFill/>
          <a:ln>
            <a:noFill/>
          </a:ln>
        </p:spPr>
      </p:pic>
      <p:sp>
        <p:nvSpPr>
          <p:cNvPr id="3385" name="Google Shape;3385;p113"/>
          <p:cNvSpPr/>
          <p:nvPr/>
        </p:nvSpPr>
        <p:spPr>
          <a:xfrm>
            <a:off x="3413191" y="1965297"/>
            <a:ext cx="1227300" cy="4569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113"/>
          <p:cNvSpPr/>
          <p:nvPr/>
        </p:nvSpPr>
        <p:spPr>
          <a:xfrm>
            <a:off x="8323552" y="2599709"/>
            <a:ext cx="2718300" cy="4569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7" name="Google Shape;3387;p113"/>
          <p:cNvSpPr/>
          <p:nvPr/>
        </p:nvSpPr>
        <p:spPr>
          <a:xfrm>
            <a:off x="6306795" y="2158725"/>
            <a:ext cx="1227300" cy="4569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113"/>
          <p:cNvSpPr/>
          <p:nvPr/>
        </p:nvSpPr>
        <p:spPr>
          <a:xfrm>
            <a:off x="2392624" y="4241051"/>
            <a:ext cx="1227300" cy="4569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Google Shape;3389;p113"/>
          <p:cNvSpPr/>
          <p:nvPr/>
        </p:nvSpPr>
        <p:spPr>
          <a:xfrm>
            <a:off x="7677277" y="4469534"/>
            <a:ext cx="1227300" cy="4569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0" name="Google Shape;3390;p113"/>
          <p:cNvSpPr/>
          <p:nvPr/>
        </p:nvSpPr>
        <p:spPr>
          <a:xfrm>
            <a:off x="3325506" y="2615691"/>
            <a:ext cx="2104500" cy="4569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1" name="Google Shape;3391;p113"/>
          <p:cNvSpPr txBox="1"/>
          <p:nvPr/>
        </p:nvSpPr>
        <p:spPr>
          <a:xfrm>
            <a:off x="958009" y="3133701"/>
            <a:ext cx="9548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English Wikipedia on French Revolution: </a:t>
            </a:r>
            <a:r>
              <a:rPr lang="en-IE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Napoleon, war, global view, ….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2" name="Google Shape;3392;p113"/>
          <p:cNvSpPr txBox="1"/>
          <p:nvPr/>
        </p:nvSpPr>
        <p:spPr>
          <a:xfrm>
            <a:off x="958000" y="4994402"/>
            <a:ext cx="9548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German Wikipedia on French Revolution: </a:t>
            </a:r>
            <a:r>
              <a:rPr lang="en-IE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rights, constitution, …</a:t>
            </a:r>
            <a:endParaRPr sz="2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3" name="Google Shape;3393;p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71675" y="188715"/>
            <a:ext cx="1325700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4" name="Google Shape;3394;p11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67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Multimodal Corpus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0" name="Google Shape;3400;p114"/>
          <p:cNvSpPr txBox="1">
            <a:spLocks noGrp="1"/>
          </p:cNvSpPr>
          <p:nvPr>
            <p:ph type="body" idx="1"/>
          </p:nvPr>
        </p:nvSpPr>
        <p:spPr>
          <a:xfrm>
            <a:off x="467999" y="1332000"/>
            <a:ext cx="4710900" cy="4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Consists not only of </a:t>
            </a:r>
            <a:r>
              <a:rPr lang="en-IE"/>
              <a:t>language data b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ut </a:t>
            </a:r>
            <a:r>
              <a:rPr lang="en-IE" b="1" i="0" u="none" strike="noStrike" cap="none">
                <a:solidFill>
                  <a:srgbClr val="3F3F3F"/>
                </a:solidFill>
              </a:rPr>
              <a:t>also image, </a:t>
            </a:r>
            <a:r>
              <a:rPr lang="en-IE" b="1"/>
              <a:t>audio</a:t>
            </a:r>
            <a:r>
              <a:rPr lang="en-IE" b="1" i="0" u="none" strike="noStrike" cap="none">
                <a:solidFill>
                  <a:srgbClr val="3F3F3F"/>
                </a:solidFill>
              </a:rPr>
              <a:t>, </a:t>
            </a:r>
            <a:r>
              <a:rPr lang="en-IE" b="1"/>
              <a:t>video</a:t>
            </a:r>
            <a:r>
              <a:rPr lang="en-IE" b="1" i="0" u="none" strike="noStrike" cap="none">
                <a:solidFill>
                  <a:srgbClr val="3F3F3F"/>
                </a:solidFill>
              </a:rPr>
              <a:t>, …</a:t>
            </a:r>
            <a:endParaRPr b="1" i="0" u="none" strike="noStrike" cap="none">
              <a:solidFill>
                <a:srgbClr val="3F3F3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1" name="Google Shape;3401;p114"/>
          <p:cNvSpPr txBox="1"/>
          <p:nvPr/>
        </p:nvSpPr>
        <p:spPr>
          <a:xfrm>
            <a:off x="3650125" y="6009525"/>
            <a:ext cx="7901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E" sz="1200">
                <a:solidFill>
                  <a:schemeClr val="dk1"/>
                </a:solidFill>
              </a:rPr>
              <a:t>Image from </a:t>
            </a:r>
            <a:r>
              <a:rPr lang="en-IE" sz="1200" i="0" u="none" strike="noStrike" cap="none">
                <a:solidFill>
                  <a:schemeClr val="dk1"/>
                </a:solidFill>
              </a:rPr>
              <a:t>Blache</a:t>
            </a:r>
            <a:r>
              <a:rPr lang="en-IE" sz="1200">
                <a:solidFill>
                  <a:schemeClr val="dk1"/>
                </a:solidFill>
              </a:rPr>
              <a:t> et al</a:t>
            </a:r>
            <a:r>
              <a:rPr lang="en-IE" sz="1200" i="0" u="none" strike="noStrike" cap="none">
                <a:solidFill>
                  <a:schemeClr val="dk1"/>
                </a:solidFill>
              </a:rPr>
              <a:t>, 2008. Creating and exploiting multimodal annotated corpora: the ToMA project. In </a:t>
            </a:r>
            <a:r>
              <a:rPr lang="en-IE" sz="1200" i="1" u="none" strike="noStrike" cap="none">
                <a:solidFill>
                  <a:schemeClr val="dk1"/>
                </a:solidFill>
              </a:rPr>
              <a:t>International LREC Workshop on Multimodal Corpora</a:t>
            </a:r>
            <a:r>
              <a:rPr lang="en-IE" sz="1200" i="0" u="none" strike="noStrike" cap="none">
                <a:solidFill>
                  <a:schemeClr val="dk1"/>
                </a:solidFill>
              </a:rPr>
              <a:t> (pp. 38-53). Springer, Berlin, Heidelberg.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3402" name="Google Shape;3402;p114"/>
          <p:cNvPicPr preferRelativeResize="0"/>
          <p:nvPr/>
        </p:nvPicPr>
        <p:blipFill rotWithShape="1">
          <a:blip r:embed="rId3">
            <a:alphaModFix/>
          </a:blip>
          <a:srcRect l="30886" t="13325" r="31694" b="22456"/>
          <a:stretch/>
        </p:blipFill>
        <p:spPr>
          <a:xfrm>
            <a:off x="5424392" y="432011"/>
            <a:ext cx="6472699" cy="52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3" name="Google Shape;3403;p114"/>
          <p:cNvSpPr txBox="1">
            <a:spLocks noGrp="1"/>
          </p:cNvSpPr>
          <p:nvPr>
            <p:ph type="ftr" idx="11"/>
          </p:nvPr>
        </p:nvSpPr>
        <p:spPr>
          <a:xfrm>
            <a:off x="8001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68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Language Data - </a:t>
            </a: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Lexicon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9" name="Google Shape;3409;p115"/>
          <p:cNvSpPr txBox="1">
            <a:spLocks noGrp="1"/>
          </p:cNvSpPr>
          <p:nvPr>
            <p:ph type="body" idx="1"/>
          </p:nvPr>
        </p:nvSpPr>
        <p:spPr>
          <a:xfrm>
            <a:off x="838200" y="1725950"/>
            <a:ext cx="5575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/>
              <a:t>Database of</a:t>
            </a: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words with </a:t>
            </a:r>
            <a:r>
              <a:rPr lang="en-IE" sz="2400" b="1" i="0" u="none" strike="noStrike" cap="none">
                <a:solidFill>
                  <a:srgbClr val="3F3F3F"/>
                </a:solidFill>
              </a:rPr>
              <a:t>lexical properties</a:t>
            </a:r>
            <a:r>
              <a:rPr lang="en-IE" sz="2400"/>
              <a:t> such as </a:t>
            </a: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spelling, pronunciation, morphology, </a:t>
            </a:r>
            <a:r>
              <a:rPr lang="en-IE" sz="2400"/>
              <a:t>PoS</a:t>
            </a: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IE" sz="2400"/>
              <a:t>semantics</a:t>
            </a: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…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/>
              <a:t>O</a:t>
            </a: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riginating out of paper dictionaries</a:t>
            </a: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3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0" name="Google Shape;3410;p115" descr="lexcion - Google Search - Google Chrome"/>
          <p:cNvPicPr preferRelativeResize="0"/>
          <p:nvPr/>
        </p:nvPicPr>
        <p:blipFill rotWithShape="1">
          <a:blip r:embed="rId3">
            <a:alphaModFix/>
          </a:blip>
          <a:srcRect l="8483" t="14220" r="60350" b="36591"/>
          <a:stretch/>
        </p:blipFill>
        <p:spPr>
          <a:xfrm>
            <a:off x="6503200" y="1082437"/>
            <a:ext cx="5393899" cy="46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Google Shape;3411;p115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69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49"/>
          <p:cNvSpPr txBox="1">
            <a:spLocks noGrp="1"/>
          </p:cNvSpPr>
          <p:nvPr>
            <p:ph type="ctrTitle"/>
          </p:nvPr>
        </p:nvSpPr>
        <p:spPr>
          <a:xfrm>
            <a:off x="6671028" y="2324617"/>
            <a:ext cx="5161960" cy="220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IE" sz="6000"/>
              <a:t>Morphology &amp; Tokenization</a:t>
            </a:r>
            <a:endParaRPr/>
          </a:p>
        </p:txBody>
      </p:sp>
      <p:sp>
        <p:nvSpPr>
          <p:cNvPr id="2720" name="Google Shape;2720;p49"/>
          <p:cNvSpPr txBox="1">
            <a:spLocks noGrp="1"/>
          </p:cNvSpPr>
          <p:nvPr>
            <p:ph type="sldNum" idx="12"/>
          </p:nvPr>
        </p:nvSpPr>
        <p:spPr>
          <a:xfrm>
            <a:off x="9448800" y="61198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1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Semantic Lexicon</a:t>
            </a:r>
            <a:endParaRPr/>
          </a:p>
        </p:txBody>
      </p:sp>
      <p:sp>
        <p:nvSpPr>
          <p:cNvPr id="3417" name="Google Shape;3417;p116"/>
          <p:cNvSpPr txBox="1">
            <a:spLocks noGrp="1"/>
          </p:cNvSpPr>
          <p:nvPr>
            <p:ph type="body" idx="1"/>
          </p:nvPr>
        </p:nvSpPr>
        <p:spPr>
          <a:xfrm>
            <a:off x="4835050" y="1825625"/>
            <a:ext cx="6518700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/>
              <a:t>O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rganized by ‘synsets’ –  </a:t>
            </a:r>
            <a:r>
              <a:rPr lang="en-IE"/>
              <a:t>represents word meaning 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by use of sets of </a:t>
            </a:r>
            <a:r>
              <a:rPr lang="en-IE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Synonyms</a:t>
            </a:r>
            <a:endParaRPr/>
          </a:p>
          <a:p>
            <a:pPr marL="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https://wordnet.princeton.edu/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5334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b="1"/>
          </a:p>
          <a:p>
            <a:pPr marL="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/>
              <a:t>O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rganized by ‘frames’ – </a:t>
            </a:r>
            <a:r>
              <a:rPr lang="en-IE"/>
              <a:t>represents word meaning by use of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E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Semantic Roles</a:t>
            </a:r>
            <a:endParaRPr/>
          </a:p>
          <a:p>
            <a:pPr marL="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https://framenet.icsi.berkeley.edu/fndrupal/about</a:t>
            </a:r>
            <a:r>
              <a:rPr lang="en-IE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8" name="Google Shape;3418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625" y="3678575"/>
            <a:ext cx="1863550" cy="186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9" name="Google Shape;3419;p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798" y="2070428"/>
            <a:ext cx="319920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0" name="Google Shape;3420;p116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70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1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WordNet</a:t>
            </a:r>
            <a:endParaRPr/>
          </a:p>
        </p:txBody>
      </p:sp>
      <p:sp>
        <p:nvSpPr>
          <p:cNvPr id="3426" name="Google Shape;3426;p117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1073063" cy="3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Word meaning represented in WordNet by use of </a:t>
            </a:r>
            <a:r>
              <a:rPr lang="en-IE" dirty="0"/>
              <a:t>“</a:t>
            </a:r>
            <a:r>
              <a:rPr lang="en-IE" b="0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synset</a:t>
            </a:r>
            <a:r>
              <a:rPr lang="en-IE" dirty="0" err="1"/>
              <a:t>s</a:t>
            </a:r>
            <a:r>
              <a:rPr lang="en-IE" dirty="0"/>
              <a:t>” (Miller, 1995)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dirty="0"/>
              <a:t>For example:</a:t>
            </a:r>
            <a:endParaRPr dirty="0"/>
          </a:p>
          <a:p>
            <a:pPr marL="533400" marR="0" lvl="1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{board, plank} 		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‘</a:t>
            </a:r>
            <a:r>
              <a:rPr lang="en-IE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board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’ in the meaning of ‘</a:t>
            </a:r>
            <a:r>
              <a:rPr lang="en-IE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plank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endParaRPr dirty="0"/>
          </a:p>
          <a:p>
            <a:pPr marL="533400" marR="0" lvl="1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{board, committee} 	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represents ‘</a:t>
            </a:r>
            <a:r>
              <a:rPr lang="en-IE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board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’ in the meaning of ‘</a:t>
            </a:r>
            <a:r>
              <a:rPr lang="en-IE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committee</a:t>
            </a:r>
            <a:r>
              <a:rPr lang="en-IE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7" name="Google Shape;3427;p117"/>
          <p:cNvSpPr txBox="1"/>
          <p:nvPr/>
        </p:nvSpPr>
        <p:spPr>
          <a:xfrm>
            <a:off x="3650550" y="6058543"/>
            <a:ext cx="668457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 dirty="0">
                <a:solidFill>
                  <a:schemeClr val="dk1"/>
                </a:solidFill>
              </a:rPr>
              <a:t>Miller, George A. "WordNet: a lexical database for English." </a:t>
            </a:r>
            <a:r>
              <a:rPr lang="en-IE" sz="1200" i="1" dirty="0">
                <a:solidFill>
                  <a:schemeClr val="dk1"/>
                </a:solidFill>
              </a:rPr>
              <a:t>Communications of the ACM</a:t>
            </a:r>
            <a:r>
              <a:rPr lang="en-IE" sz="1200" dirty="0">
                <a:solidFill>
                  <a:schemeClr val="dk1"/>
                </a:solidFill>
              </a:rPr>
              <a:t> 38.11 (1995): 39-41.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428" name="Google Shape;3428;p117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71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1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WordNet - Synsets </a:t>
            </a:r>
            <a:r>
              <a:rPr lang="en-IE"/>
              <a:t>for the Noun </a:t>
            </a:r>
            <a:r>
              <a:rPr lang="en-IE" sz="4400" b="0" i="1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endParaRPr i="1"/>
          </a:p>
        </p:txBody>
      </p:sp>
      <p:pic>
        <p:nvPicPr>
          <p:cNvPr id="3434" name="Google Shape;3434;p118" descr="WordNet Search - 3.1 - Google Chrome"/>
          <p:cNvPicPr preferRelativeResize="0"/>
          <p:nvPr/>
        </p:nvPicPr>
        <p:blipFill rotWithShape="1">
          <a:blip r:embed="rId3">
            <a:alphaModFix/>
          </a:blip>
          <a:srcRect l="1739" t="33536" r="57805" b="36850"/>
          <a:stretch/>
        </p:blipFill>
        <p:spPr>
          <a:xfrm>
            <a:off x="1058575" y="1957435"/>
            <a:ext cx="7416826" cy="29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5" name="Google Shape;3435;p118"/>
          <p:cNvSpPr/>
          <p:nvPr/>
        </p:nvSpPr>
        <p:spPr>
          <a:xfrm>
            <a:off x="5936704" y="6165304"/>
            <a:ext cx="3240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 b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http://wordnetweb.princeton.edu/perl/webwn</a:t>
            </a:r>
            <a:r>
              <a:rPr lang="en-IE" sz="1200" b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/>
          </a:p>
        </p:txBody>
      </p:sp>
      <p:sp>
        <p:nvSpPr>
          <p:cNvPr id="3436" name="Google Shape;3436;p118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72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WordNet </a:t>
            </a:r>
            <a:r>
              <a:rPr lang="en-IE"/>
              <a:t>-</a:t>
            </a: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 Hypernyms </a:t>
            </a:r>
            <a:r>
              <a:rPr lang="en-IE"/>
              <a:t>&amp;</a:t>
            </a: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 Hyponyms</a:t>
            </a:r>
            <a:endParaRPr/>
          </a:p>
        </p:txBody>
      </p:sp>
      <p:sp>
        <p:nvSpPr>
          <p:cNvPr id="3442" name="Google Shape;3442;p119"/>
          <p:cNvSpPr txBox="1">
            <a:spLocks noGrp="1"/>
          </p:cNvSpPr>
          <p:nvPr>
            <p:ph type="body" idx="1"/>
          </p:nvPr>
        </p:nvSpPr>
        <p:spPr>
          <a:xfrm>
            <a:off x="838200" y="1412776"/>
            <a:ext cx="105156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/>
              <a:t>Synsets are organized hierarchically in WordNet, expressing </a:t>
            </a:r>
            <a:r>
              <a:rPr lang="en-IE" b="1"/>
              <a:t>generalization </a:t>
            </a:r>
            <a:r>
              <a:rPr lang="en-IE"/>
              <a:t>(hypernyms) and </a:t>
            </a:r>
            <a:r>
              <a:rPr lang="en-IE" b="1"/>
              <a:t>specialization </a:t>
            </a:r>
            <a:r>
              <a:rPr lang="en-IE"/>
              <a:t>(hyponyms)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000" i="1"/>
          </a:p>
          <a:p>
            <a:pPr marL="5334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000" i="1"/>
          </a:p>
          <a:p>
            <a:pPr marL="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{entity}</a:t>
            </a:r>
            <a:endParaRPr/>
          </a:p>
          <a:p>
            <a:pPr marL="381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i="1"/>
              <a:t>  </a:t>
            </a:r>
            <a:r>
              <a:rPr lang="en-IE" sz="20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381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 {whole, unit}</a:t>
            </a:r>
            <a:endParaRPr/>
          </a:p>
          <a:p>
            <a:pPr marL="381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        {building material}</a:t>
            </a:r>
            <a:endParaRPr/>
          </a:p>
          <a:p>
            <a:pPr marL="381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               {lumber, timber}</a:t>
            </a:r>
            <a:endParaRPr/>
          </a:p>
          <a:p>
            <a:pPr marL="381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{board, plank}</a:t>
            </a:r>
            <a:endParaRPr sz="20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3" name="Google Shape;3443;p119"/>
          <p:cNvCxnSpPr/>
          <p:nvPr/>
        </p:nvCxnSpPr>
        <p:spPr>
          <a:xfrm>
            <a:off x="7780569" y="3285554"/>
            <a:ext cx="9600" cy="1943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44" name="Google Shape;3444;p119"/>
          <p:cNvSpPr/>
          <p:nvPr/>
        </p:nvSpPr>
        <p:spPr>
          <a:xfrm>
            <a:off x="7818205" y="4005065"/>
            <a:ext cx="11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hyponym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5" name="Google Shape;3445;p119"/>
          <p:cNvCxnSpPr/>
          <p:nvPr/>
        </p:nvCxnSpPr>
        <p:spPr>
          <a:xfrm>
            <a:off x="5849430" y="3285554"/>
            <a:ext cx="0" cy="1943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446" name="Google Shape;3446;p119"/>
          <p:cNvSpPr/>
          <p:nvPr/>
        </p:nvSpPr>
        <p:spPr>
          <a:xfrm>
            <a:off x="5879976" y="4005065"/>
            <a:ext cx="127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hypernym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Google Shape;3447;p119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73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 sz="4400" b="0" i="0" u="none" strike="noStrike" cap="non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FrameNet</a:t>
            </a:r>
            <a:endParaRPr sz="4400" b="0" i="0" u="none" strike="noStrike" cap="none"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Google Shape;3453;p120"/>
          <p:cNvSpPr/>
          <p:nvPr/>
        </p:nvSpPr>
        <p:spPr>
          <a:xfrm>
            <a:off x="3727300" y="6108525"/>
            <a:ext cx="69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 b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Fillmore, C. J. (1968). The case for case. In Bach, E.W. and Harms, R. T. (Eds.), Universals in Linguistic Theory, p1–88</a:t>
            </a:r>
            <a:endParaRPr sz="1200"/>
          </a:p>
        </p:txBody>
      </p:sp>
      <p:sp>
        <p:nvSpPr>
          <p:cNvPr id="3454" name="Google Shape;3454;p120"/>
          <p:cNvSpPr txBox="1"/>
          <p:nvPr/>
        </p:nvSpPr>
        <p:spPr>
          <a:xfrm>
            <a:off x="838200" y="1292225"/>
            <a:ext cx="10215900" cy="45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Based on </a:t>
            </a:r>
            <a:r>
              <a:rPr lang="en-IE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Frame Semantics</a:t>
            </a:r>
            <a: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(Fillmore 1968)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IE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frame [is] a description of a type of event, relation, or entity and the participants in it”</a:t>
            </a:r>
            <a:endParaRPr sz="2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IE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Frames express Semantic Roles - for example: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IE" sz="2400" b="1" i="1">
                <a:latin typeface="Calibri"/>
                <a:ea typeface="Calibri"/>
                <a:cs typeface="Calibri"/>
                <a:sym typeface="Calibri"/>
              </a:rPr>
              <a:t>cooking 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typically relates to an </a:t>
            </a: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Apply_Heat event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involving a person doing the cooking (</a:t>
            </a: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Cook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the food that is to be cooked (</a:t>
            </a: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Food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something to hold the food while cooking (</a:t>
            </a: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Container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)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and a source of heat (</a:t>
            </a:r>
            <a:r>
              <a:rPr lang="en-IE" sz="2400" b="1">
                <a:latin typeface="Calibri"/>
                <a:ea typeface="Calibri"/>
                <a:cs typeface="Calibri"/>
                <a:sym typeface="Calibri"/>
              </a:rPr>
              <a:t>Heating_instrument</a:t>
            </a: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5" name="Google Shape;3455;p120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74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Frames, Frame Elements &amp; Lexical Units</a:t>
            </a:r>
            <a:endParaRPr/>
          </a:p>
        </p:txBody>
      </p:sp>
      <p:sp>
        <p:nvSpPr>
          <p:cNvPr id="3461" name="Google Shape;3461;p121"/>
          <p:cNvSpPr txBox="1">
            <a:spLocks noGrp="1"/>
          </p:cNvSpPr>
          <p:nvPr>
            <p:ph type="body" idx="1"/>
          </p:nvPr>
        </p:nvSpPr>
        <p:spPr>
          <a:xfrm>
            <a:off x="838200" y="1606225"/>
            <a:ext cx="105156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  <a:r>
              <a:rPr lang="en-IE" sz="2400" b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Apply_Heat</a:t>
            </a:r>
            <a:endParaRPr sz="2400" b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 Elements</a:t>
            </a:r>
            <a:r>
              <a:rPr lang="en-IE" sz="2400" b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Cook ; Food ; Container ; Heating_Instrument</a:t>
            </a:r>
            <a:endParaRPr sz="2400" b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Lexical Units</a:t>
            </a:r>
            <a:r>
              <a:rPr lang="en-I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IE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bake, boil, cook, simmer, steam, </a:t>
            </a:r>
            <a:r>
              <a:rPr lang="en-IE" sz="2400" i="1">
                <a:solidFill>
                  <a:schemeClr val="dk1"/>
                </a:solidFill>
              </a:rPr>
              <a:t>…</a:t>
            </a:r>
            <a:endParaRPr sz="2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400">
                <a:solidFill>
                  <a:schemeClr val="dk1"/>
                </a:solidFill>
              </a:rPr>
              <a:t>Note: lexical units within a frame are synonyms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462" name="Google Shape;3462;p121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75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p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Under-resourced Languages</a:t>
            </a:r>
            <a:endParaRPr/>
          </a:p>
        </p:txBody>
      </p:sp>
      <p:sp>
        <p:nvSpPr>
          <p:cNvPr id="3469" name="Google Shape;3469;p122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76</a:t>
            </a:fld>
            <a:endParaRPr/>
          </a:p>
        </p:txBody>
      </p:sp>
      <p:sp>
        <p:nvSpPr>
          <p:cNvPr id="3470" name="Google Shape;3470;p122"/>
          <p:cNvSpPr/>
          <p:nvPr/>
        </p:nvSpPr>
        <p:spPr>
          <a:xfrm>
            <a:off x="1969425" y="1419325"/>
            <a:ext cx="3215700" cy="1130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Non-standard Writing System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1" name="Google Shape;3471;p122"/>
          <p:cNvSpPr/>
          <p:nvPr/>
        </p:nvSpPr>
        <p:spPr>
          <a:xfrm>
            <a:off x="4562375" y="2488000"/>
            <a:ext cx="3578400" cy="1130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Limited presence on the Web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2" name="Google Shape;3472;p122"/>
          <p:cNvSpPr/>
          <p:nvPr/>
        </p:nvSpPr>
        <p:spPr>
          <a:xfrm>
            <a:off x="7315200" y="1419325"/>
            <a:ext cx="3578400" cy="1130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Lack of linguistic documentation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3" name="Google Shape;3473;p122"/>
          <p:cNvSpPr/>
          <p:nvPr/>
        </p:nvSpPr>
        <p:spPr>
          <a:xfrm>
            <a:off x="1854675" y="3664588"/>
            <a:ext cx="3578400" cy="1130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(large) corpora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4" name="Google Shape;3474;p122"/>
          <p:cNvSpPr/>
          <p:nvPr/>
        </p:nvSpPr>
        <p:spPr>
          <a:xfrm>
            <a:off x="7315200" y="3572788"/>
            <a:ext cx="3578400" cy="12225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lexicon (dictionary)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5" name="Google Shape;3475;p122"/>
          <p:cNvSpPr/>
          <p:nvPr/>
        </p:nvSpPr>
        <p:spPr>
          <a:xfrm>
            <a:off x="4630950" y="4947475"/>
            <a:ext cx="3578400" cy="1356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NLP applications absent or poor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123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77</a:t>
            </a:fld>
            <a:endParaRPr/>
          </a:p>
        </p:txBody>
      </p:sp>
      <p:pic>
        <p:nvPicPr>
          <p:cNvPr id="3482" name="Google Shape;348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595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1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Learning Outcomes</a:t>
            </a:r>
            <a:endParaRPr/>
          </a:p>
        </p:txBody>
      </p:sp>
      <p:sp>
        <p:nvSpPr>
          <p:cNvPr id="3488" name="Google Shape;3488;p124"/>
          <p:cNvSpPr txBox="1">
            <a:spLocks noGrp="1"/>
          </p:cNvSpPr>
          <p:nvPr>
            <p:ph type="body" idx="1"/>
          </p:nvPr>
        </p:nvSpPr>
        <p:spPr>
          <a:xfrm>
            <a:off x="838200" y="1332000"/>
            <a:ext cx="10515600" cy="4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i="0" u="none" strike="noStrike" cap="none">
                <a:solidFill>
                  <a:schemeClr val="dk1"/>
                </a:solidFill>
              </a:rPr>
              <a:t>After completing this topic, you should be able to:</a:t>
            </a:r>
            <a:endParaRPr i="0" u="none" strike="noStrike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E" sz="2400">
                <a:solidFill>
                  <a:schemeClr val="dk1"/>
                </a:solidFill>
              </a:rPr>
              <a:t>Distinguish and understand basic linguistic concepts used in NLP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E" sz="2400">
                <a:solidFill>
                  <a:schemeClr val="dk1"/>
                </a:solidFill>
              </a:rPr>
              <a:t>Understand different levels of linguistic analysis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E" sz="2400">
                <a:solidFill>
                  <a:schemeClr val="dk1"/>
                </a:solidFill>
              </a:rPr>
              <a:t>Understand different types of language data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lecture is based on parts of:</a:t>
            </a:r>
            <a:endParaRPr sz="2800">
              <a:solidFill>
                <a:schemeClr val="dk1"/>
              </a:solidFill>
            </a:endParaRPr>
          </a:p>
          <a:p>
            <a:pPr marL="45720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E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Chapters 2, 13 and 14 </a:t>
            </a:r>
            <a:r>
              <a:rPr lang="en-I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Jurafsky and Martin, SPEECH and LANGUAGE PROCESSING: An Introduction to Natural Language Processing, Computational Linguistics, and Speech Recognition, 3</a:t>
            </a:r>
            <a:r>
              <a:rPr lang="en-IE" sz="20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I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edition: </a:t>
            </a:r>
            <a:r>
              <a:rPr lang="en-IE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https://web.stanford.edu/~jurafsky/slp3/ed3book.pdf</a:t>
            </a:r>
            <a:r>
              <a:rPr lang="en-I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489" name="Google Shape;3489;p124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78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Lab of this week</a:t>
            </a:r>
            <a:endParaRPr/>
          </a:p>
        </p:txBody>
      </p:sp>
      <p:sp>
        <p:nvSpPr>
          <p:cNvPr id="3495" name="Google Shape;3495;p12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60567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IE" sz="2400"/>
              <a:t>Practical application of Linguistic Concepts by use of NLTK (“platform for building Python programs to work with human language data”)</a:t>
            </a:r>
            <a:endParaRPr sz="2400"/>
          </a:p>
        </p:txBody>
      </p:sp>
      <p:sp>
        <p:nvSpPr>
          <p:cNvPr id="3496" name="Google Shape;3496;p125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79</a:t>
            </a:fld>
            <a:endParaRPr/>
          </a:p>
        </p:txBody>
      </p:sp>
      <p:grpSp>
        <p:nvGrpSpPr>
          <p:cNvPr id="3497" name="Google Shape;3497;p125"/>
          <p:cNvGrpSpPr/>
          <p:nvPr/>
        </p:nvGrpSpPr>
        <p:grpSpPr>
          <a:xfrm>
            <a:off x="7096725" y="3138787"/>
            <a:ext cx="4873349" cy="2689253"/>
            <a:chOff x="6467285" y="1585112"/>
            <a:chExt cx="4873349" cy="2689253"/>
          </a:xfrm>
        </p:grpSpPr>
        <p:pic>
          <p:nvPicPr>
            <p:cNvPr id="3498" name="Google Shape;3498;p1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67285" y="1677307"/>
              <a:ext cx="3197925" cy="946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9" name="Google Shape;3499;p125" descr="Introduction to NLTK library in Python | by Uzair Adamjee | Python in Plain  English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55252" y="1585112"/>
              <a:ext cx="1585382" cy="17246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00" name="Google Shape;3500;p125"/>
            <p:cNvGrpSpPr/>
            <p:nvPr/>
          </p:nvGrpSpPr>
          <p:grpSpPr>
            <a:xfrm>
              <a:off x="6979847" y="2583634"/>
              <a:ext cx="3092693" cy="1690731"/>
              <a:chOff x="4112015" y="4353794"/>
              <a:chExt cx="3092693" cy="1690731"/>
            </a:xfrm>
          </p:grpSpPr>
          <p:pic>
            <p:nvPicPr>
              <p:cNvPr id="3501" name="Google Shape;3501;p125" descr="What is Google Colab?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112015" y="4962634"/>
                <a:ext cx="2447659" cy="10818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2" name="Google Shape;3502;p12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121332" y="4353794"/>
                <a:ext cx="1083376" cy="10833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Morphology &amp; Tokenization</a:t>
            </a:r>
            <a:endParaRPr/>
          </a:p>
        </p:txBody>
      </p:sp>
      <p:sp>
        <p:nvSpPr>
          <p:cNvPr id="2727" name="Google Shape;2727;p50"/>
          <p:cNvSpPr txBox="1">
            <a:spLocks noGrp="1"/>
          </p:cNvSpPr>
          <p:nvPr>
            <p:ph type="body" idx="1"/>
          </p:nvPr>
        </p:nvSpPr>
        <p:spPr>
          <a:xfrm>
            <a:off x="838200" y="1520825"/>
            <a:ext cx="10515600" cy="43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Linguistics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We want to study the 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internal structure of words 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NLP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IE" b="0" i="0" u="none" strike="noStrike">
                <a:latin typeface="Calibri"/>
                <a:ea typeface="Calibri"/>
                <a:cs typeface="Calibri"/>
                <a:sym typeface="Calibri"/>
              </a:rPr>
              <a:t>We want to convert 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the text in</a:t>
            </a:r>
            <a:r>
              <a:rPr lang="en-IE" b="0" i="0" u="none" strike="noStrike">
                <a:latin typeface="Calibri"/>
                <a:ea typeface="Calibri"/>
                <a:cs typeface="Calibri"/>
                <a:sym typeface="Calibri"/>
              </a:rPr>
              <a:t>to a more convenient, standard form.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Let us look at: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Tokenization: types vs. tokens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Morphology: stemming vs. lemmatization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Morphology: inflection &amp; derivation</a:t>
            </a:r>
            <a:endParaRPr/>
          </a:p>
        </p:txBody>
      </p:sp>
      <p:sp>
        <p:nvSpPr>
          <p:cNvPr id="2728" name="Google Shape;2728;p50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8</a:t>
            </a:fld>
            <a:endParaRPr/>
          </a:p>
        </p:txBody>
      </p:sp>
      <p:pic>
        <p:nvPicPr>
          <p:cNvPr id="2729" name="Google Shape;2729;p50"/>
          <p:cNvPicPr preferRelativeResize="0"/>
          <p:nvPr/>
        </p:nvPicPr>
        <p:blipFill rotWithShape="1">
          <a:blip r:embed="rId3">
            <a:alphaModFix/>
          </a:blip>
          <a:srcRect r="13371"/>
          <a:stretch/>
        </p:blipFill>
        <p:spPr>
          <a:xfrm>
            <a:off x="4531175" y="2416250"/>
            <a:ext cx="5033499" cy="10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8809" y="2441242"/>
            <a:ext cx="1764799" cy="937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</a:pPr>
            <a:r>
              <a:rPr lang="en-IE"/>
              <a:t>Tokenization</a:t>
            </a:r>
            <a:endParaRPr/>
          </a:p>
        </p:txBody>
      </p:sp>
      <p:sp>
        <p:nvSpPr>
          <p:cNvPr id="2736" name="Google Shape;2736;p51"/>
          <p:cNvSpPr txBox="1"/>
          <p:nvPr/>
        </p:nvSpPr>
        <p:spPr>
          <a:xfrm>
            <a:off x="2594909" y="1870740"/>
            <a:ext cx="8780700" cy="19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r>
              <a:rPr lang="en-IE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(in NLP) is the process of dividing a piece of text into smaller units i.e. </a:t>
            </a:r>
            <a:r>
              <a:rPr lang="en-IE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tokens</a:t>
            </a:r>
            <a:r>
              <a:rPr lang="en-IE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number of </a:t>
            </a:r>
            <a:r>
              <a:rPr lang="en-IE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tokens</a:t>
            </a: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is the total occurrence of individual words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number of </a:t>
            </a:r>
            <a:r>
              <a:rPr lang="en-IE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types</a:t>
            </a:r>
            <a:r>
              <a:rPr lang="en-IE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is the total occurrence of unique words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7" name="Google Shape;2737;p51"/>
          <p:cNvGrpSpPr/>
          <p:nvPr/>
        </p:nvGrpSpPr>
        <p:grpSpPr>
          <a:xfrm>
            <a:off x="945394" y="902019"/>
            <a:ext cx="2315137" cy="1970695"/>
            <a:chOff x="1399055" y="2374490"/>
            <a:chExt cx="2626659" cy="2223006"/>
          </a:xfrm>
        </p:grpSpPr>
        <p:sp>
          <p:nvSpPr>
            <p:cNvPr id="2738" name="Google Shape;2738;p51"/>
            <p:cNvSpPr/>
            <p:nvPr/>
          </p:nvSpPr>
          <p:spPr>
            <a:xfrm rot="8734124">
              <a:off x="2200735" y="2645440"/>
              <a:ext cx="1479299" cy="1681106"/>
            </a:xfrm>
            <a:prstGeom prst="arc">
              <a:avLst>
                <a:gd name="adj1" fmla="val 17817202"/>
                <a:gd name="adj2" fmla="val 2035826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39" name="Google Shape;2739;p51"/>
            <p:cNvCxnSpPr/>
            <p:nvPr/>
          </p:nvCxnSpPr>
          <p:spPr>
            <a:xfrm>
              <a:off x="1399055" y="3337959"/>
              <a:ext cx="1502876" cy="646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</p:cxnSp>
        <p:cxnSp>
          <p:nvCxnSpPr>
            <p:cNvPr id="2740" name="Google Shape;2740;p51"/>
            <p:cNvCxnSpPr/>
            <p:nvPr/>
          </p:nvCxnSpPr>
          <p:spPr>
            <a:xfrm>
              <a:off x="1399055" y="3283035"/>
              <a:ext cx="1502876" cy="646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741" name="Google Shape;2741;p51"/>
          <p:cNvSpPr txBox="1">
            <a:spLocks noGrp="1"/>
          </p:cNvSpPr>
          <p:nvPr>
            <p:ph type="body" idx="1"/>
          </p:nvPr>
        </p:nvSpPr>
        <p:spPr>
          <a:xfrm>
            <a:off x="3165277" y="3858342"/>
            <a:ext cx="81198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E" sz="2000">
                <a:solidFill>
                  <a:schemeClr val="dk1"/>
                </a:solidFill>
              </a:rPr>
              <a:t>For example, in the sentence </a:t>
            </a:r>
            <a:r>
              <a:rPr lang="en-IE" sz="2000">
                <a:solidFill>
                  <a:schemeClr val="accent1"/>
                </a:solidFill>
              </a:rPr>
              <a:t>‘</a:t>
            </a:r>
            <a:r>
              <a:rPr lang="en-IE" sz="2000" i="1">
                <a:solidFill>
                  <a:schemeClr val="accent1"/>
                </a:solidFill>
              </a:rPr>
              <a:t>t</a:t>
            </a:r>
            <a:r>
              <a:rPr lang="en-IE" sz="2000" i="1" u="none" strike="noStrike" cap="none">
                <a:solidFill>
                  <a:schemeClr val="accent1"/>
                </a:solidFill>
              </a:rPr>
              <a:t>he cat sat on the mat</a:t>
            </a:r>
            <a:r>
              <a:rPr lang="en-IE" sz="2000" i="1">
                <a:solidFill>
                  <a:schemeClr val="accent1"/>
                </a:solidFill>
              </a:rPr>
              <a:t>’ </a:t>
            </a:r>
            <a:r>
              <a:rPr lang="en-IE" sz="2000">
                <a:solidFill>
                  <a:schemeClr val="dk1"/>
                </a:solidFill>
              </a:rPr>
              <a:t>there are:</a:t>
            </a:r>
            <a:endParaRPr sz="2000" u="none" strike="noStrike" cap="none">
              <a:solidFill>
                <a:schemeClr val="dk1"/>
              </a:solidFill>
            </a:endParaRPr>
          </a:p>
          <a:p>
            <a:pPr marL="0" marR="0" lvl="1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b="1" i="0" u="none" strike="noStrike" cap="none">
                <a:solidFill>
                  <a:schemeClr val="dk1"/>
                </a:solidFill>
              </a:rPr>
              <a:t>6 tokens</a:t>
            </a:r>
            <a:r>
              <a:rPr lang="en-IE" sz="2000" i="0" u="none" strike="noStrike" cap="none">
                <a:solidFill>
                  <a:schemeClr val="dk1"/>
                </a:solidFill>
              </a:rPr>
              <a:t>		</a:t>
            </a:r>
            <a:r>
              <a:rPr lang="en-IE" sz="2000" i="1" u="none" strike="noStrike" cap="none">
                <a:solidFill>
                  <a:schemeClr val="accent1"/>
                </a:solidFill>
              </a:rPr>
              <a:t>the, cat, sat, on, the, mat</a:t>
            </a:r>
            <a:endParaRPr sz="2000" i="1" u="none" strike="noStrike" cap="none">
              <a:solidFill>
                <a:schemeClr val="accent1"/>
              </a:solidFill>
            </a:endParaRPr>
          </a:p>
          <a:p>
            <a:pPr marL="0" lvl="1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IE" sz="2000" b="1">
                <a:solidFill>
                  <a:schemeClr val="dk1"/>
                </a:solidFill>
              </a:rPr>
              <a:t>5 types</a:t>
            </a:r>
            <a:r>
              <a:rPr lang="en-IE" sz="2000">
                <a:solidFill>
                  <a:schemeClr val="dk1"/>
                </a:solidFill>
              </a:rPr>
              <a:t>		</a:t>
            </a:r>
            <a:r>
              <a:rPr lang="en-IE" sz="2000" i="1">
                <a:solidFill>
                  <a:schemeClr val="accent1"/>
                </a:solidFill>
              </a:rPr>
              <a:t>the, cat, sat, on, mat</a:t>
            </a:r>
            <a:endParaRPr sz="20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2742" name="Google Shape;2742;p51"/>
          <p:cNvSpPr txBox="1">
            <a:spLocks noGrp="1"/>
          </p:cNvSpPr>
          <p:nvPr>
            <p:ph type="ftr" idx="11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E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alway Colour-way">
      <a:dk1>
        <a:srgbClr val="000000"/>
      </a:dk1>
      <a:lt1>
        <a:srgbClr val="FFFEFE"/>
      </a:lt1>
      <a:dk2>
        <a:srgbClr val="83003D"/>
      </a:dk2>
      <a:lt2>
        <a:srgbClr val="A70050"/>
      </a:lt2>
      <a:accent1>
        <a:srgbClr val="E5007E"/>
      </a:accent1>
      <a:accent2>
        <a:srgbClr val="007FA3"/>
      </a:accent2>
      <a:accent3>
        <a:srgbClr val="00BE6E"/>
      </a:accent3>
      <a:accent4>
        <a:srgbClr val="F48E2F"/>
      </a:accent4>
      <a:accent5>
        <a:srgbClr val="E20044"/>
      </a:accent5>
      <a:accent6>
        <a:srgbClr val="C4289B"/>
      </a:accent6>
      <a:hlink>
        <a:srgbClr val="A70050"/>
      </a:hlink>
      <a:folHlink>
        <a:srgbClr val="E500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4576</Words>
  <Application>Microsoft Office PowerPoint</Application>
  <PresentationFormat>Widescreen</PresentationFormat>
  <Paragraphs>654</Paragraphs>
  <Slides>79</Slides>
  <Notes>79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Inter</vt:lpstr>
      <vt:lpstr>Times New Roman</vt:lpstr>
      <vt:lpstr>Calibri</vt:lpstr>
      <vt:lpstr>Garamond</vt:lpstr>
      <vt:lpstr>Spectral Light</vt:lpstr>
      <vt:lpstr>Spectral</vt:lpstr>
      <vt:lpstr>Office Theme</vt:lpstr>
      <vt:lpstr>PowerPoint Presentation</vt:lpstr>
      <vt:lpstr>Learning Objectives</vt:lpstr>
      <vt:lpstr>Interdisciplinary field</vt:lpstr>
      <vt:lpstr>Linguistics and NLP</vt:lpstr>
      <vt:lpstr>Linguistic Levels of Analysis</vt:lpstr>
      <vt:lpstr>Linguistic Levels of Analysis</vt:lpstr>
      <vt:lpstr>Morphology &amp; Tokenization</vt:lpstr>
      <vt:lpstr>Morphology &amp; Tokenization</vt:lpstr>
      <vt:lpstr>Tokenization</vt:lpstr>
      <vt:lpstr>Buzz Groups</vt:lpstr>
      <vt:lpstr>Tokenization - Challenges </vt:lpstr>
      <vt:lpstr>Tokenization - Challenges </vt:lpstr>
      <vt:lpstr>Tokenization - Challenges </vt:lpstr>
      <vt:lpstr>Tokenization - Challenges </vt:lpstr>
      <vt:lpstr>Morphology</vt:lpstr>
      <vt:lpstr>Morphology – Lemmatization</vt:lpstr>
      <vt:lpstr>Morphology – Stemming</vt:lpstr>
      <vt:lpstr>Morphology</vt:lpstr>
      <vt:lpstr>Morphology – Inflection</vt:lpstr>
      <vt:lpstr>Morphology – Inflection</vt:lpstr>
      <vt:lpstr>Morphology – Inflection</vt:lpstr>
      <vt:lpstr>Morphology – Inflection</vt:lpstr>
      <vt:lpstr>Morphology – Derivation</vt:lpstr>
      <vt:lpstr>Buzz Groups</vt:lpstr>
      <vt:lpstr>Morphology</vt:lpstr>
      <vt:lpstr>Syntax</vt:lpstr>
      <vt:lpstr>Syntax </vt:lpstr>
      <vt:lpstr>Syntax – Part of Speech (PoS) </vt:lpstr>
      <vt:lpstr>Syntax – PoS Tagset</vt:lpstr>
      <vt:lpstr>Syntax – PoS Tagset Penn Treebank for English</vt:lpstr>
      <vt:lpstr>Syntax – Parsing</vt:lpstr>
      <vt:lpstr>Syntax – Parsing</vt:lpstr>
      <vt:lpstr>Syntax – Constituency Parsing</vt:lpstr>
      <vt:lpstr>Syntax – Phrase Structure Grammar </vt:lpstr>
      <vt:lpstr>Syntax – Phrase Structure Grammar – Example </vt:lpstr>
      <vt:lpstr>Phrase Structure Grammar – Recursion</vt:lpstr>
      <vt:lpstr>Syntax – Parsing </vt:lpstr>
      <vt:lpstr>Syntax – Dependency Parsing</vt:lpstr>
      <vt:lpstr>Syntax – Dependency Relations</vt:lpstr>
      <vt:lpstr>Syntax – Constituency vs Dependency Parsing</vt:lpstr>
      <vt:lpstr>Buzz Groups</vt:lpstr>
      <vt:lpstr>Syntax – Ambiguity </vt:lpstr>
      <vt:lpstr>Semantics</vt:lpstr>
      <vt:lpstr>What have we seen so far?</vt:lpstr>
      <vt:lpstr>Semantics </vt:lpstr>
      <vt:lpstr>Semantics</vt:lpstr>
      <vt:lpstr>Semantics – Levels of Semantic Analysis</vt:lpstr>
      <vt:lpstr>Semantics – in NLP </vt:lpstr>
      <vt:lpstr>Semantics – Where is the challenge?</vt:lpstr>
      <vt:lpstr>Semantic Analysis Tasks in NLP</vt:lpstr>
      <vt:lpstr>Language Data</vt:lpstr>
      <vt:lpstr>Buzz Groups</vt:lpstr>
      <vt:lpstr>Language Data – Types </vt:lpstr>
      <vt:lpstr>Language Data – Some Specifics by Type </vt:lpstr>
      <vt:lpstr>Language Data</vt:lpstr>
      <vt:lpstr>Language Data - Corpus</vt:lpstr>
      <vt:lpstr>Corpus Annotation </vt:lpstr>
      <vt:lpstr>Types of Corpus Annotation </vt:lpstr>
      <vt:lpstr>Corpus Annotation - Examples </vt:lpstr>
      <vt:lpstr>Text Corpus – Types </vt:lpstr>
      <vt:lpstr>Annotated Corpus (Labeled Data)</vt:lpstr>
      <vt:lpstr>General Corpus</vt:lpstr>
      <vt:lpstr>Domain Corpus</vt:lpstr>
      <vt:lpstr>Monolingual vs. Multilingual Corpus</vt:lpstr>
      <vt:lpstr>Parallel vs. Comparable Corpus</vt:lpstr>
      <vt:lpstr>Parallel Corpus – Example </vt:lpstr>
      <vt:lpstr>Comparable Corpus – Example</vt:lpstr>
      <vt:lpstr>Multimodal Corpus</vt:lpstr>
      <vt:lpstr>Language Data - Lexicon</vt:lpstr>
      <vt:lpstr>Semantic Lexicon</vt:lpstr>
      <vt:lpstr>WordNet</vt:lpstr>
      <vt:lpstr>WordNet - Synsets for the Noun table</vt:lpstr>
      <vt:lpstr>WordNet - Hypernyms &amp; Hyponyms</vt:lpstr>
      <vt:lpstr>FrameNet</vt:lpstr>
      <vt:lpstr>Frames, Frame Elements &amp; Lexical Units</vt:lpstr>
      <vt:lpstr>Under-resourced Languages</vt:lpstr>
      <vt:lpstr>PowerPoint Presentation</vt:lpstr>
      <vt:lpstr>Learning Outcomes</vt:lpstr>
      <vt:lpstr>Lab of this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Buitelaar</dc:creator>
  <cp:lastModifiedBy>Paul Buitelaar</cp:lastModifiedBy>
  <cp:revision>3</cp:revision>
  <dcterms:modified xsi:type="dcterms:W3CDTF">2022-09-15T12:54:58Z</dcterms:modified>
</cp:coreProperties>
</file>